
<file path=ppt/tableStyles.xml><?xml version="1.0" encoding="utf-8"?>
<a:tblStyleLst xmlns:r="http://schemas.openxmlformats.org/officeDocument/2006/relationships"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834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1" d="100"/>
          <a:sy n="1" d="100"/>
        </p:scale>
        <p:origin x="0" y="0"/>
      </p:cViewPr>
    </p:cSldViewPr>
  </p:notesViewPr>
  <p:gridSpacing cx="76200" cy="76200"/>
</p:viewPr>
</file>

<file path=ppt/slides/slide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399288"/>
            <a:ext cx="7213600" cy="52069"/>
          </a:xfrm>
          <a:custGeom>
            <a:rect l="l" t="t" r="r" b="b"/>
            <a:pathLst>
              <a:path w="7213600" h="52069">
                <a:moveTo>
                  <a:pt x="0" y="51815"/>
                </a:moveTo>
                <a:lnTo>
                  <a:pt x="7213092" y="51815"/>
                </a:lnTo>
                <a:lnTo>
                  <a:pt x="7213092" y="0"/>
                </a:lnTo>
                <a:lnTo>
                  <a:pt x="0" y="0"/>
                </a:lnTo>
                <a:lnTo>
                  <a:pt x="0" y="51815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2113260" cy="311150"/>
          </a:xfrm>
          <a:custGeom>
            <a:rect l="l" t="t" r="r" b="b"/>
            <a:pathLst>
              <a:path w="12113260" h="311150">
                <a:moveTo>
                  <a:pt x="12059412" y="0"/>
                </a:moveTo>
                <a:lnTo>
                  <a:pt x="0" y="0"/>
                </a:lnTo>
                <a:lnTo>
                  <a:pt x="0" y="310896"/>
                </a:lnTo>
                <a:lnTo>
                  <a:pt x="12059412" y="310896"/>
                </a:lnTo>
                <a:lnTo>
                  <a:pt x="12059412" y="0"/>
                </a:lnTo>
                <a:close/>
              </a:path>
              <a:path w="12113260" h="311150">
                <a:moveTo>
                  <a:pt x="12112752" y="0"/>
                </a:moveTo>
                <a:lnTo>
                  <a:pt x="12095975" y="0"/>
                </a:lnTo>
                <a:lnTo>
                  <a:pt x="12095975" y="310896"/>
                </a:lnTo>
                <a:lnTo>
                  <a:pt x="12112752" y="310896"/>
                </a:lnTo>
                <a:lnTo>
                  <a:pt x="12112752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2190476" y="0"/>
            <a:ext cx="1905" cy="311150"/>
          </a:xfrm>
          <a:custGeom>
            <a:rect l="l" t="t" r="r" b="b"/>
            <a:pathLst>
              <a:path w="1904" h="311150">
                <a:moveTo>
                  <a:pt x="0" y="310896"/>
                </a:moveTo>
                <a:lnTo>
                  <a:pt x="1524" y="310896"/>
                </a:lnTo>
                <a:lnTo>
                  <a:pt x="1524" y="0"/>
                </a:lnTo>
                <a:lnTo>
                  <a:pt x="0" y="0"/>
                </a:lnTo>
                <a:lnTo>
                  <a:pt x="0" y="310896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307847"/>
            <a:ext cx="12113260" cy="91440"/>
          </a:xfrm>
          <a:custGeom>
            <a:rect l="l" t="t" r="r" b="b"/>
            <a:pathLst>
              <a:path w="12113260" h="91439">
                <a:moveTo>
                  <a:pt x="12059412" y="0"/>
                </a:moveTo>
                <a:lnTo>
                  <a:pt x="0" y="0"/>
                </a:lnTo>
                <a:lnTo>
                  <a:pt x="0" y="91440"/>
                </a:lnTo>
                <a:lnTo>
                  <a:pt x="12059412" y="91440"/>
                </a:lnTo>
                <a:lnTo>
                  <a:pt x="12059412" y="0"/>
                </a:lnTo>
                <a:close/>
              </a:path>
              <a:path w="12113260" h="91439">
                <a:moveTo>
                  <a:pt x="12112752" y="0"/>
                </a:moveTo>
                <a:lnTo>
                  <a:pt x="12095975" y="0"/>
                </a:lnTo>
                <a:lnTo>
                  <a:pt x="12095975" y="91440"/>
                </a:lnTo>
                <a:lnTo>
                  <a:pt x="12112752" y="91440"/>
                </a:lnTo>
                <a:lnTo>
                  <a:pt x="12112752" y="0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90476" y="307847"/>
            <a:ext cx="1905" cy="91440"/>
          </a:xfrm>
          <a:custGeom>
            <a:rect l="l" t="t" r="r" b="b"/>
            <a:pathLst>
              <a:path w="1904" h="91439">
                <a:moveTo>
                  <a:pt x="0" y="91439"/>
                </a:moveTo>
                <a:lnTo>
                  <a:pt x="1524" y="91439"/>
                </a:lnTo>
                <a:lnTo>
                  <a:pt x="1524" y="0"/>
                </a:lnTo>
                <a:lnTo>
                  <a:pt x="0" y="0"/>
                </a:lnTo>
                <a:lnTo>
                  <a:pt x="0" y="91439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213092" y="359663"/>
            <a:ext cx="4899660" cy="81280"/>
          </a:xfrm>
          <a:custGeom>
            <a:rect l="l" t="t" r="r" b="b"/>
            <a:pathLst>
              <a:path w="4899659" h="81279">
                <a:moveTo>
                  <a:pt x="4846320" y="0"/>
                </a:moveTo>
                <a:lnTo>
                  <a:pt x="0" y="0"/>
                </a:lnTo>
                <a:lnTo>
                  <a:pt x="0" y="80772"/>
                </a:lnTo>
                <a:lnTo>
                  <a:pt x="4846320" y="80772"/>
                </a:lnTo>
                <a:lnTo>
                  <a:pt x="4846320" y="0"/>
                </a:lnTo>
                <a:close/>
              </a:path>
              <a:path w="4899659" h="81279">
                <a:moveTo>
                  <a:pt x="4899660" y="0"/>
                </a:moveTo>
                <a:lnTo>
                  <a:pt x="4882883" y="0"/>
                </a:lnTo>
                <a:lnTo>
                  <a:pt x="4882883" y="80772"/>
                </a:lnTo>
                <a:lnTo>
                  <a:pt x="4899660" y="80772"/>
                </a:lnTo>
                <a:lnTo>
                  <a:pt x="4899660" y="0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190476" y="359663"/>
            <a:ext cx="1905" cy="81280"/>
          </a:xfrm>
          <a:custGeom>
            <a:rect l="l" t="t" r="r" b="b"/>
            <a:pathLst>
              <a:path w="1904" h="81279">
                <a:moveTo>
                  <a:pt x="0" y="80771"/>
                </a:moveTo>
                <a:lnTo>
                  <a:pt x="1524" y="80771"/>
                </a:lnTo>
                <a:lnTo>
                  <a:pt x="1524" y="0"/>
                </a:lnTo>
                <a:lnTo>
                  <a:pt x="0" y="0"/>
                </a:lnTo>
                <a:lnTo>
                  <a:pt x="0" y="80771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213092" y="440435"/>
            <a:ext cx="4899660" cy="180340"/>
          </a:xfrm>
          <a:custGeom>
            <a:rect l="l" t="t" r="r" b="b"/>
            <a:pathLst>
              <a:path w="4899659" h="180340">
                <a:moveTo>
                  <a:pt x="4846320" y="0"/>
                </a:moveTo>
                <a:lnTo>
                  <a:pt x="0" y="0"/>
                </a:lnTo>
                <a:lnTo>
                  <a:pt x="0" y="147828"/>
                </a:lnTo>
                <a:lnTo>
                  <a:pt x="4846320" y="147828"/>
                </a:lnTo>
                <a:lnTo>
                  <a:pt x="4846320" y="0"/>
                </a:lnTo>
                <a:close/>
              </a:path>
              <a:path w="4899659" h="180340">
                <a:moveTo>
                  <a:pt x="4899660" y="0"/>
                </a:moveTo>
                <a:lnTo>
                  <a:pt x="4882883" y="0"/>
                </a:lnTo>
                <a:lnTo>
                  <a:pt x="4882883" y="179832"/>
                </a:lnTo>
                <a:lnTo>
                  <a:pt x="4899660" y="179832"/>
                </a:lnTo>
                <a:lnTo>
                  <a:pt x="4899660" y="0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213092" y="588263"/>
            <a:ext cx="4846320" cy="32384"/>
          </a:xfrm>
          <a:custGeom>
            <a:rect l="l" t="t" r="r" b="b"/>
            <a:pathLst>
              <a:path w="4846320" h="32384">
                <a:moveTo>
                  <a:pt x="0" y="32003"/>
                </a:moveTo>
                <a:lnTo>
                  <a:pt x="4846319" y="32003"/>
                </a:lnTo>
                <a:lnTo>
                  <a:pt x="4846319" y="0"/>
                </a:lnTo>
                <a:lnTo>
                  <a:pt x="0" y="0"/>
                </a:lnTo>
                <a:lnTo>
                  <a:pt x="0" y="32003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190476" y="440436"/>
            <a:ext cx="1905" cy="147955"/>
          </a:xfrm>
          <a:custGeom>
            <a:rect l="l" t="t" r="r" b="b"/>
            <a:pathLst>
              <a:path w="1904" h="147954">
                <a:moveTo>
                  <a:pt x="0" y="147828"/>
                </a:moveTo>
                <a:lnTo>
                  <a:pt x="1524" y="147828"/>
                </a:lnTo>
                <a:lnTo>
                  <a:pt x="1524" y="0"/>
                </a:lnTo>
                <a:lnTo>
                  <a:pt x="0" y="0"/>
                </a:lnTo>
                <a:lnTo>
                  <a:pt x="0" y="147828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190476" y="588263"/>
            <a:ext cx="1905" cy="32384"/>
          </a:xfrm>
          <a:custGeom>
            <a:rect l="l" t="t" r="r" b="b"/>
            <a:pathLst>
              <a:path w="1904" h="32384">
                <a:moveTo>
                  <a:pt x="0" y="32003"/>
                </a:moveTo>
                <a:lnTo>
                  <a:pt x="1524" y="32003"/>
                </a:lnTo>
                <a:lnTo>
                  <a:pt x="1524" y="0"/>
                </a:lnTo>
                <a:lnTo>
                  <a:pt x="0" y="0"/>
                </a:lnTo>
                <a:lnTo>
                  <a:pt x="0" y="32003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210043" y="496823"/>
            <a:ext cx="4084320" cy="27940"/>
          </a:xfrm>
          <a:custGeom>
            <a:rect l="l" t="t" r="r" b="b"/>
            <a:pathLst>
              <a:path w="4084320" h="27940">
                <a:moveTo>
                  <a:pt x="4082287" y="0"/>
                </a:moveTo>
                <a:lnTo>
                  <a:pt x="2031" y="0"/>
                </a:lnTo>
                <a:lnTo>
                  <a:pt x="0" y="2031"/>
                </a:lnTo>
                <a:lnTo>
                  <a:pt x="0" y="25400"/>
                </a:lnTo>
                <a:lnTo>
                  <a:pt x="2031" y="27431"/>
                </a:lnTo>
                <a:lnTo>
                  <a:pt x="4082287" y="27431"/>
                </a:lnTo>
                <a:lnTo>
                  <a:pt x="4084320" y="25400"/>
                </a:lnTo>
                <a:lnTo>
                  <a:pt x="4084320" y="203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831323" y="588263"/>
            <a:ext cx="2133600" cy="36830"/>
          </a:xfrm>
          <a:custGeom>
            <a:rect l="l" t="t" r="r" b="b"/>
            <a:pathLst>
              <a:path w="2133600" h="36829">
                <a:moveTo>
                  <a:pt x="2130805" y="0"/>
                </a:moveTo>
                <a:lnTo>
                  <a:pt x="2667" y="0"/>
                </a:lnTo>
                <a:lnTo>
                  <a:pt x="0" y="2666"/>
                </a:lnTo>
                <a:lnTo>
                  <a:pt x="0" y="33909"/>
                </a:lnTo>
                <a:lnTo>
                  <a:pt x="2667" y="36575"/>
                </a:lnTo>
                <a:lnTo>
                  <a:pt x="2130805" y="36575"/>
                </a:lnTo>
                <a:lnTo>
                  <a:pt x="2133600" y="33909"/>
                </a:lnTo>
                <a:lnTo>
                  <a:pt x="2133600" y="266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5" name="object 15"/>
          <p:cNvGrpSpPr/>
          <p:nvPr/>
        </p:nvGrpSpPr>
        <p:grpSpPr>
          <a:xfrm>
            <a:off x="11830811" y="0"/>
            <a:ext cx="215265" cy="622300"/>
            <a:chOff x="11830811" y="0"/>
            <a:chExt cx="215265" cy="622300"/>
          </a:xfrm>
        </p:grpSpPr>
        <p:sp>
          <p:nvSpPr>
            <p:cNvPr id="16" name="object 16"/>
            <p:cNvSpPr/>
            <p:nvPr/>
          </p:nvSpPr>
          <p:spPr>
            <a:xfrm>
              <a:off x="12033503" y="0"/>
              <a:ext cx="12700" cy="622300"/>
            </a:xfrm>
            <a:custGeom>
              <a:rect l="l" t="t" r="r" b="b"/>
              <a:pathLst>
                <a:path w="12700" h="622300">
                  <a:moveTo>
                    <a:pt x="12192" y="0"/>
                  </a:moveTo>
                  <a:lnTo>
                    <a:pt x="0" y="0"/>
                  </a:lnTo>
                  <a:lnTo>
                    <a:pt x="0" y="621791"/>
                  </a:lnTo>
                  <a:lnTo>
                    <a:pt x="12192" y="621791"/>
                  </a:lnTo>
                  <a:lnTo>
                    <a:pt x="12192" y="0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1967971" y="0"/>
              <a:ext cx="36830" cy="622300"/>
            </a:xfrm>
            <a:custGeom>
              <a:rect l="l" t="t" r="r" b="b"/>
              <a:pathLst>
                <a:path w="36829" h="622300">
                  <a:moveTo>
                    <a:pt x="36575" y="0"/>
                  </a:moveTo>
                  <a:lnTo>
                    <a:pt x="0" y="0"/>
                  </a:lnTo>
                  <a:lnTo>
                    <a:pt x="0" y="621791"/>
                  </a:lnTo>
                  <a:lnTo>
                    <a:pt x="36575" y="621791"/>
                  </a:lnTo>
                  <a:lnTo>
                    <a:pt x="36575" y="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1887199" y="0"/>
              <a:ext cx="73660" cy="585470"/>
            </a:xfrm>
            <a:custGeom>
              <a:rect l="l" t="t" r="r" b="b"/>
              <a:pathLst>
                <a:path w="73659" h="585470">
                  <a:moveTo>
                    <a:pt x="73151" y="0"/>
                  </a:moveTo>
                  <a:lnTo>
                    <a:pt x="0" y="0"/>
                  </a:lnTo>
                  <a:lnTo>
                    <a:pt x="0" y="585215"/>
                  </a:lnTo>
                  <a:lnTo>
                    <a:pt x="73151" y="585215"/>
                  </a:lnTo>
                  <a:lnTo>
                    <a:pt x="73151" y="0"/>
                  </a:lnTo>
                  <a:close/>
                </a:path>
              </a:pathLst>
            </a:custGeom>
            <a:solidFill>
              <a:srgbClr val="FFFFFF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1830811" y="0"/>
              <a:ext cx="12700" cy="585470"/>
            </a:xfrm>
            <a:custGeom>
              <a:rect l="l" t="t" r="r" b="b"/>
              <a:pathLst>
                <a:path w="12700" h="585470">
                  <a:moveTo>
                    <a:pt x="12192" y="0"/>
                  </a:moveTo>
                  <a:lnTo>
                    <a:pt x="0" y="0"/>
                  </a:lnTo>
                  <a:lnTo>
                    <a:pt x="0" y="585215"/>
                  </a:lnTo>
                  <a:lnTo>
                    <a:pt x="12192" y="585215"/>
                  </a:lnTo>
                  <a:lnTo>
                    <a:pt x="12192" y="0"/>
                  </a:lnTo>
                  <a:close/>
                </a:path>
              </a:pathLst>
            </a:custGeom>
            <a:solidFill>
              <a:srgbClr val="FFFFFF">
                <a:alpha val="3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74974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Let’s </a:t>
            </a:r>
            <a:r>
              <a:rPr sz="4000" b="0" spc="-85">
                <a:solidFill>
                  <a:srgbClr val="455F51"/>
                </a:solidFill>
                <a:latin typeface="Arial"/>
                <a:cs typeface="Arial"/>
              </a:rPr>
              <a:t>just jump </a:t>
            </a:r>
            <a:r>
              <a:rPr sz="4000" b="0" spc="-40">
                <a:solidFill>
                  <a:srgbClr val="455F51"/>
                </a:solidFill>
                <a:latin typeface="Arial"/>
                <a:cs typeface="Arial"/>
              </a:rPr>
              <a:t>right </a:t>
            </a:r>
            <a:r>
              <a:rPr sz="4000" b="0" spc="-15">
                <a:solidFill>
                  <a:srgbClr val="455F51"/>
                </a:solidFill>
                <a:latin typeface="Arial"/>
                <a:cs typeface="Arial"/>
              </a:rPr>
              <a:t>into </a:t>
            </a:r>
            <a:r>
              <a:rPr sz="4000" b="0" spc="-240">
                <a:solidFill>
                  <a:srgbClr val="455F51"/>
                </a:solidFill>
                <a:latin typeface="Arial"/>
                <a:cs typeface="Arial"/>
              </a:rPr>
              <a:t>some</a:t>
            </a:r>
            <a:r>
              <a:rPr sz="4000" b="0" spc="-8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85">
                <a:solidFill>
                  <a:srgbClr val="455F51"/>
                </a:solidFill>
                <a:latin typeface="Arial"/>
                <a:cs typeface="Arial"/>
              </a:rPr>
              <a:t>code.</a:t>
            </a:r>
            <a:endParaRPr sz="4000">
              <a:latin typeface="Arial"/>
              <a:cs typeface="Arial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333525" y="3823538"/>
            <a:ext cx="5574227" cy="1543941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4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4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10502900" cy="22733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5080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40">
                <a:solidFill>
                  <a:srgbClr val="455F51"/>
                </a:solidFill>
                <a:latin typeface="Arial"/>
                <a:cs typeface="Arial"/>
              </a:rPr>
              <a:t>Just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divide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covariance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by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standard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deviations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both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variables, 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normalizes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things.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335">
                <a:solidFill>
                  <a:srgbClr val="455F51"/>
                </a:solidFill>
                <a:latin typeface="Arial"/>
                <a:cs typeface="Arial"/>
              </a:rPr>
              <a:t>So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correlation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-1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means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perfect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inverse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correlation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Correlation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0: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no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correlation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Correlation 1: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perfect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correlation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716089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95">
                <a:solidFill>
                  <a:srgbClr val="455F51"/>
                </a:solidFill>
                <a:latin typeface="Arial"/>
                <a:cs typeface="Arial"/>
              </a:rPr>
              <a:t>That’s </a:t>
            </a:r>
            <a:r>
              <a:rPr sz="4000" b="0" spc="-125">
                <a:solidFill>
                  <a:srgbClr val="455F51"/>
                </a:solidFill>
                <a:latin typeface="Arial"/>
                <a:cs typeface="Arial"/>
              </a:rPr>
              <a:t>where </a:t>
            </a:r>
            <a:r>
              <a:rPr sz="4000" b="0" spc="-85">
                <a:solidFill>
                  <a:srgbClr val="455F51"/>
                </a:solidFill>
                <a:latin typeface="Arial"/>
                <a:cs typeface="Arial"/>
              </a:rPr>
              <a:t>correlation </a:t>
            </a:r>
            <a:r>
              <a:rPr sz="4000" b="0" spc="-254">
                <a:solidFill>
                  <a:srgbClr val="455F51"/>
                </a:solidFill>
                <a:latin typeface="Arial"/>
                <a:cs typeface="Arial"/>
              </a:rPr>
              <a:t>comes</a:t>
            </a:r>
            <a:r>
              <a:rPr sz="4000" b="0" spc="-5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30">
                <a:solidFill>
                  <a:srgbClr val="455F51"/>
                </a:solidFill>
                <a:latin typeface="Arial"/>
                <a:cs typeface="Arial"/>
              </a:rPr>
              <a:t>in!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40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4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9845675" cy="13436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5080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Only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controlled,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randomized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experiment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give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insights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causation.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35">
                <a:solidFill>
                  <a:srgbClr val="455F51"/>
                </a:solidFill>
                <a:latin typeface="Arial"/>
                <a:cs typeface="Arial"/>
              </a:rPr>
              <a:t>Use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correlation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decide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what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experiments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800" spc="-2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conduct!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1027049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10">
                <a:solidFill>
                  <a:srgbClr val="455F51"/>
                </a:solidFill>
                <a:latin typeface="Arial"/>
                <a:cs typeface="Arial"/>
              </a:rPr>
              <a:t>Remember: </a:t>
            </a:r>
            <a:r>
              <a:rPr sz="4000" b="0" spc="-80">
                <a:solidFill>
                  <a:srgbClr val="455F51"/>
                </a:solidFill>
                <a:latin typeface="Arial"/>
                <a:cs typeface="Arial"/>
              </a:rPr>
              <a:t>correlation </a:t>
            </a:r>
            <a:r>
              <a:rPr sz="4000" b="0" spc="-229">
                <a:solidFill>
                  <a:srgbClr val="455F51"/>
                </a:solidFill>
                <a:latin typeface="Arial"/>
                <a:cs typeface="Arial"/>
              </a:rPr>
              <a:t>does </a:t>
            </a:r>
            <a:r>
              <a:rPr sz="4000" b="0" spc="-85">
                <a:solidFill>
                  <a:srgbClr val="455F51"/>
                </a:solidFill>
                <a:latin typeface="Arial"/>
                <a:cs typeface="Arial"/>
              </a:rPr>
              <a:t>not </a:t>
            </a:r>
            <a:r>
              <a:rPr sz="4000" b="0" spc="-45">
                <a:solidFill>
                  <a:srgbClr val="455F51"/>
                </a:solidFill>
                <a:latin typeface="Arial"/>
                <a:cs typeface="Arial"/>
              </a:rPr>
              <a:t>imply</a:t>
            </a:r>
            <a:r>
              <a:rPr sz="4000" b="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50">
                <a:solidFill>
                  <a:srgbClr val="455F51"/>
                </a:solidFill>
                <a:latin typeface="Arial"/>
                <a:cs typeface="Arial"/>
              </a:rPr>
              <a:t>causation!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41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4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52349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120">
                <a:solidFill>
                  <a:srgbClr val="FFFFFF"/>
                </a:solidFill>
                <a:latin typeface="Arial"/>
                <a:cs typeface="Arial"/>
              </a:rPr>
              <a:t>Conditional</a:t>
            </a:r>
            <a:r>
              <a:rPr b="0" spc="-2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0" spc="-125">
                <a:solidFill>
                  <a:srgbClr val="FFFFFF"/>
                </a:solidFill>
                <a:latin typeface="Arial"/>
                <a:cs typeface="Arial"/>
              </a:rPr>
              <a:t>Probability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42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4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13260" cy="311150"/>
          </a:xfrm>
          <a:custGeom>
            <a:rect l="l" t="t" r="r" b="b"/>
            <a:pathLst>
              <a:path w="12113260" h="311150">
                <a:moveTo>
                  <a:pt x="12059412" y="0"/>
                </a:moveTo>
                <a:lnTo>
                  <a:pt x="0" y="0"/>
                </a:lnTo>
                <a:lnTo>
                  <a:pt x="0" y="310896"/>
                </a:lnTo>
                <a:lnTo>
                  <a:pt x="12059412" y="310896"/>
                </a:lnTo>
                <a:lnTo>
                  <a:pt x="12059412" y="0"/>
                </a:lnTo>
                <a:close/>
              </a:path>
              <a:path w="12113260" h="311150">
                <a:moveTo>
                  <a:pt x="12112752" y="0"/>
                </a:moveTo>
                <a:lnTo>
                  <a:pt x="12095975" y="0"/>
                </a:lnTo>
                <a:lnTo>
                  <a:pt x="12095975" y="310896"/>
                </a:lnTo>
                <a:lnTo>
                  <a:pt x="12112752" y="310896"/>
                </a:lnTo>
                <a:lnTo>
                  <a:pt x="12112752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2190476" y="0"/>
            <a:ext cx="1905" cy="311150"/>
          </a:xfrm>
          <a:custGeom>
            <a:rect l="l" t="t" r="r" b="b"/>
            <a:pathLst>
              <a:path w="1904" h="311150">
                <a:moveTo>
                  <a:pt x="0" y="310896"/>
                </a:moveTo>
                <a:lnTo>
                  <a:pt x="1524" y="310896"/>
                </a:lnTo>
                <a:lnTo>
                  <a:pt x="1524" y="0"/>
                </a:lnTo>
                <a:lnTo>
                  <a:pt x="0" y="0"/>
                </a:lnTo>
                <a:lnTo>
                  <a:pt x="0" y="310896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307847"/>
            <a:ext cx="12113260" cy="91440"/>
          </a:xfrm>
          <a:custGeom>
            <a:rect l="l" t="t" r="r" b="b"/>
            <a:pathLst>
              <a:path w="12113260" h="91439">
                <a:moveTo>
                  <a:pt x="12059412" y="0"/>
                </a:moveTo>
                <a:lnTo>
                  <a:pt x="0" y="0"/>
                </a:lnTo>
                <a:lnTo>
                  <a:pt x="0" y="91440"/>
                </a:lnTo>
                <a:lnTo>
                  <a:pt x="12059412" y="91440"/>
                </a:lnTo>
                <a:lnTo>
                  <a:pt x="12059412" y="0"/>
                </a:lnTo>
                <a:close/>
              </a:path>
              <a:path w="12113260" h="91439">
                <a:moveTo>
                  <a:pt x="12112752" y="0"/>
                </a:moveTo>
                <a:lnTo>
                  <a:pt x="12095975" y="0"/>
                </a:lnTo>
                <a:lnTo>
                  <a:pt x="12095975" y="91440"/>
                </a:lnTo>
                <a:lnTo>
                  <a:pt x="12112752" y="91440"/>
                </a:lnTo>
                <a:lnTo>
                  <a:pt x="12112752" y="0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190476" y="307847"/>
            <a:ext cx="1905" cy="91440"/>
          </a:xfrm>
          <a:custGeom>
            <a:rect l="l" t="t" r="r" b="b"/>
            <a:pathLst>
              <a:path w="1904" h="91439">
                <a:moveTo>
                  <a:pt x="0" y="91439"/>
                </a:moveTo>
                <a:lnTo>
                  <a:pt x="1524" y="91439"/>
                </a:lnTo>
                <a:lnTo>
                  <a:pt x="1524" y="0"/>
                </a:lnTo>
                <a:lnTo>
                  <a:pt x="0" y="0"/>
                </a:lnTo>
                <a:lnTo>
                  <a:pt x="0" y="91439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213092" y="359663"/>
            <a:ext cx="4899660" cy="81280"/>
          </a:xfrm>
          <a:custGeom>
            <a:rect l="l" t="t" r="r" b="b"/>
            <a:pathLst>
              <a:path w="4899659" h="81279">
                <a:moveTo>
                  <a:pt x="4846320" y="0"/>
                </a:moveTo>
                <a:lnTo>
                  <a:pt x="0" y="0"/>
                </a:lnTo>
                <a:lnTo>
                  <a:pt x="0" y="80772"/>
                </a:lnTo>
                <a:lnTo>
                  <a:pt x="4846320" y="80772"/>
                </a:lnTo>
                <a:lnTo>
                  <a:pt x="4846320" y="0"/>
                </a:lnTo>
                <a:close/>
              </a:path>
              <a:path w="4899659" h="81279">
                <a:moveTo>
                  <a:pt x="4899660" y="0"/>
                </a:moveTo>
                <a:lnTo>
                  <a:pt x="4882883" y="0"/>
                </a:lnTo>
                <a:lnTo>
                  <a:pt x="4882883" y="80772"/>
                </a:lnTo>
                <a:lnTo>
                  <a:pt x="4899660" y="80772"/>
                </a:lnTo>
                <a:lnTo>
                  <a:pt x="4899660" y="0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2190476" y="359663"/>
            <a:ext cx="1905" cy="81280"/>
          </a:xfrm>
          <a:custGeom>
            <a:rect l="l" t="t" r="r" b="b"/>
            <a:pathLst>
              <a:path w="1904" h="81279">
                <a:moveTo>
                  <a:pt x="0" y="80771"/>
                </a:moveTo>
                <a:lnTo>
                  <a:pt x="1524" y="80771"/>
                </a:lnTo>
                <a:lnTo>
                  <a:pt x="1524" y="0"/>
                </a:lnTo>
                <a:lnTo>
                  <a:pt x="0" y="0"/>
                </a:lnTo>
                <a:lnTo>
                  <a:pt x="0" y="80771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213092" y="440435"/>
            <a:ext cx="4899660" cy="180340"/>
          </a:xfrm>
          <a:custGeom>
            <a:rect l="l" t="t" r="r" b="b"/>
            <a:pathLst>
              <a:path w="4899659" h="180340">
                <a:moveTo>
                  <a:pt x="4846320" y="0"/>
                </a:moveTo>
                <a:lnTo>
                  <a:pt x="0" y="0"/>
                </a:lnTo>
                <a:lnTo>
                  <a:pt x="0" y="147828"/>
                </a:lnTo>
                <a:lnTo>
                  <a:pt x="4846320" y="147828"/>
                </a:lnTo>
                <a:lnTo>
                  <a:pt x="4846320" y="0"/>
                </a:lnTo>
                <a:close/>
              </a:path>
              <a:path w="4899659" h="180340">
                <a:moveTo>
                  <a:pt x="4899660" y="0"/>
                </a:moveTo>
                <a:lnTo>
                  <a:pt x="4882883" y="0"/>
                </a:lnTo>
                <a:lnTo>
                  <a:pt x="4882883" y="179832"/>
                </a:lnTo>
                <a:lnTo>
                  <a:pt x="4899660" y="179832"/>
                </a:lnTo>
                <a:lnTo>
                  <a:pt x="4899660" y="0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213092" y="588263"/>
            <a:ext cx="4846320" cy="32384"/>
          </a:xfrm>
          <a:custGeom>
            <a:rect l="l" t="t" r="r" b="b"/>
            <a:pathLst>
              <a:path w="4846320" h="32384">
                <a:moveTo>
                  <a:pt x="0" y="32003"/>
                </a:moveTo>
                <a:lnTo>
                  <a:pt x="4846319" y="32003"/>
                </a:lnTo>
                <a:lnTo>
                  <a:pt x="4846319" y="0"/>
                </a:lnTo>
                <a:lnTo>
                  <a:pt x="0" y="0"/>
                </a:lnTo>
                <a:lnTo>
                  <a:pt x="0" y="32003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2190476" y="440436"/>
            <a:ext cx="1905" cy="147955"/>
          </a:xfrm>
          <a:custGeom>
            <a:rect l="l" t="t" r="r" b="b"/>
            <a:pathLst>
              <a:path w="1904" h="147954">
                <a:moveTo>
                  <a:pt x="0" y="147828"/>
                </a:moveTo>
                <a:lnTo>
                  <a:pt x="1524" y="147828"/>
                </a:lnTo>
                <a:lnTo>
                  <a:pt x="1524" y="0"/>
                </a:lnTo>
                <a:lnTo>
                  <a:pt x="0" y="0"/>
                </a:lnTo>
                <a:lnTo>
                  <a:pt x="0" y="147828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190476" y="588263"/>
            <a:ext cx="1905" cy="32384"/>
          </a:xfrm>
          <a:custGeom>
            <a:rect l="l" t="t" r="r" b="b"/>
            <a:pathLst>
              <a:path w="1904" h="32384">
                <a:moveTo>
                  <a:pt x="0" y="32003"/>
                </a:moveTo>
                <a:lnTo>
                  <a:pt x="1524" y="32003"/>
                </a:lnTo>
                <a:lnTo>
                  <a:pt x="1524" y="0"/>
                </a:lnTo>
                <a:lnTo>
                  <a:pt x="0" y="0"/>
                </a:lnTo>
                <a:lnTo>
                  <a:pt x="0" y="32003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210043" y="496823"/>
            <a:ext cx="4084320" cy="27940"/>
          </a:xfrm>
          <a:custGeom>
            <a:rect l="l" t="t" r="r" b="b"/>
            <a:pathLst>
              <a:path w="4084320" h="27940">
                <a:moveTo>
                  <a:pt x="4082287" y="0"/>
                </a:moveTo>
                <a:lnTo>
                  <a:pt x="2031" y="0"/>
                </a:lnTo>
                <a:lnTo>
                  <a:pt x="0" y="2031"/>
                </a:lnTo>
                <a:lnTo>
                  <a:pt x="0" y="25400"/>
                </a:lnTo>
                <a:lnTo>
                  <a:pt x="2031" y="27431"/>
                </a:lnTo>
                <a:lnTo>
                  <a:pt x="4082287" y="27431"/>
                </a:lnTo>
                <a:lnTo>
                  <a:pt x="4084320" y="25400"/>
                </a:lnTo>
                <a:lnTo>
                  <a:pt x="4084320" y="203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831323" y="588263"/>
            <a:ext cx="2133600" cy="36830"/>
          </a:xfrm>
          <a:custGeom>
            <a:rect l="l" t="t" r="r" b="b"/>
            <a:pathLst>
              <a:path w="2133600" h="36829">
                <a:moveTo>
                  <a:pt x="2130805" y="0"/>
                </a:moveTo>
                <a:lnTo>
                  <a:pt x="2667" y="0"/>
                </a:lnTo>
                <a:lnTo>
                  <a:pt x="0" y="2666"/>
                </a:lnTo>
                <a:lnTo>
                  <a:pt x="0" y="33909"/>
                </a:lnTo>
                <a:lnTo>
                  <a:pt x="2667" y="36575"/>
                </a:lnTo>
                <a:lnTo>
                  <a:pt x="2130805" y="36575"/>
                </a:lnTo>
                <a:lnTo>
                  <a:pt x="2133600" y="33909"/>
                </a:lnTo>
                <a:lnTo>
                  <a:pt x="2133600" y="266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4" name="object 14"/>
          <p:cNvGrpSpPr/>
          <p:nvPr/>
        </p:nvGrpSpPr>
        <p:grpSpPr>
          <a:xfrm>
            <a:off x="11830811" y="0"/>
            <a:ext cx="215265" cy="622300"/>
            <a:chOff x="11830811" y="0"/>
            <a:chExt cx="215265" cy="622300"/>
          </a:xfrm>
        </p:grpSpPr>
        <p:sp>
          <p:nvSpPr>
            <p:cNvPr id="15" name="object 15"/>
            <p:cNvSpPr/>
            <p:nvPr/>
          </p:nvSpPr>
          <p:spPr>
            <a:xfrm>
              <a:off x="12033503" y="0"/>
              <a:ext cx="12700" cy="622300"/>
            </a:xfrm>
            <a:custGeom>
              <a:rect l="l" t="t" r="r" b="b"/>
              <a:pathLst>
                <a:path w="12700" h="622300">
                  <a:moveTo>
                    <a:pt x="12192" y="0"/>
                  </a:moveTo>
                  <a:lnTo>
                    <a:pt x="0" y="0"/>
                  </a:lnTo>
                  <a:lnTo>
                    <a:pt x="0" y="621791"/>
                  </a:lnTo>
                  <a:lnTo>
                    <a:pt x="12192" y="621791"/>
                  </a:lnTo>
                  <a:lnTo>
                    <a:pt x="12192" y="0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1967971" y="0"/>
              <a:ext cx="36830" cy="622300"/>
            </a:xfrm>
            <a:custGeom>
              <a:rect l="l" t="t" r="r" b="b"/>
              <a:pathLst>
                <a:path w="36829" h="622300">
                  <a:moveTo>
                    <a:pt x="36575" y="0"/>
                  </a:moveTo>
                  <a:lnTo>
                    <a:pt x="0" y="0"/>
                  </a:lnTo>
                  <a:lnTo>
                    <a:pt x="0" y="621791"/>
                  </a:lnTo>
                  <a:lnTo>
                    <a:pt x="36575" y="621791"/>
                  </a:lnTo>
                  <a:lnTo>
                    <a:pt x="36575" y="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1887199" y="0"/>
              <a:ext cx="73660" cy="585470"/>
            </a:xfrm>
            <a:custGeom>
              <a:rect l="l" t="t" r="r" b="b"/>
              <a:pathLst>
                <a:path w="73659" h="585470">
                  <a:moveTo>
                    <a:pt x="73151" y="0"/>
                  </a:moveTo>
                  <a:lnTo>
                    <a:pt x="0" y="0"/>
                  </a:lnTo>
                  <a:lnTo>
                    <a:pt x="0" y="585215"/>
                  </a:lnTo>
                  <a:lnTo>
                    <a:pt x="73151" y="585215"/>
                  </a:lnTo>
                  <a:lnTo>
                    <a:pt x="73151" y="0"/>
                  </a:lnTo>
                  <a:close/>
                </a:path>
              </a:pathLst>
            </a:custGeom>
            <a:solidFill>
              <a:srgbClr val="FFFFFF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1830811" y="0"/>
              <a:ext cx="12700" cy="585470"/>
            </a:xfrm>
            <a:custGeom>
              <a:rect l="l" t="t" r="r" b="b"/>
              <a:pathLst>
                <a:path w="12700" h="585470">
                  <a:moveTo>
                    <a:pt x="12192" y="0"/>
                  </a:moveTo>
                  <a:lnTo>
                    <a:pt x="0" y="0"/>
                  </a:lnTo>
                  <a:lnTo>
                    <a:pt x="0" y="585215"/>
                  </a:lnTo>
                  <a:lnTo>
                    <a:pt x="12192" y="585215"/>
                  </a:lnTo>
                  <a:lnTo>
                    <a:pt x="12192" y="0"/>
                  </a:lnTo>
                  <a:close/>
                </a:path>
              </a:pathLst>
            </a:custGeom>
            <a:solidFill>
              <a:srgbClr val="FFFFFF">
                <a:alpha val="3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688340" y="1326845"/>
            <a:ext cx="10436860" cy="32067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114">
                <a:solidFill>
                  <a:srgbClr val="455F51"/>
                </a:solidFill>
                <a:latin typeface="Arial"/>
                <a:cs typeface="Arial"/>
              </a:rPr>
              <a:t>Conditional</a:t>
            </a:r>
            <a:r>
              <a:rPr sz="4000" spc="-1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spc="-114">
                <a:solidFill>
                  <a:srgbClr val="455F51"/>
                </a:solidFill>
                <a:latin typeface="Arial"/>
                <a:cs typeface="Arial"/>
              </a:rPr>
              <a:t>Probability</a:t>
            </a:r>
            <a:endParaRPr sz="4000">
              <a:latin typeface="Arial"/>
              <a:cs typeface="Arial"/>
            </a:endParaRPr>
          </a:p>
          <a:p>
            <a:pPr marL="377825" marR="5080" indent="-256540">
              <a:lnSpc>
                <a:spcPct val="100000"/>
              </a:lnSpc>
              <a:spcBef>
                <a:spcPts val="2550"/>
              </a:spcBef>
              <a:buClr>
                <a:srgbClr val="37A76E"/>
              </a:buClr>
              <a:buFont typeface="Georgia"/>
              <a:buChar char="•"/>
              <a:tabLst>
                <a:tab pos="378460"/>
              </a:tabLst>
            </a:pPr>
            <a:r>
              <a:rPr sz="2800">
                <a:solidFill>
                  <a:srgbClr val="455F51"/>
                </a:solidFill>
                <a:latin typeface="Arial"/>
                <a:cs typeface="Arial"/>
              </a:rPr>
              <a:t>If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I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have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10">
                <a:solidFill>
                  <a:srgbClr val="455F51"/>
                </a:solidFill>
                <a:latin typeface="Arial"/>
                <a:cs typeface="Arial"/>
              </a:rPr>
              <a:t>two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events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that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depend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each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other,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what’s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probability 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both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will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occur?</a:t>
            </a:r>
            <a:endParaRPr sz="2800">
              <a:latin typeface="Arial"/>
              <a:cs typeface="Arial"/>
            </a:endParaRPr>
          </a:p>
          <a:p>
            <a:pPr marL="37846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378460"/>
              </a:tabLst>
            </a:pP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Notation: </a:t>
            </a:r>
            <a:r>
              <a:rPr sz="2800" spc="-210">
                <a:solidFill>
                  <a:srgbClr val="455F51"/>
                </a:solidFill>
                <a:latin typeface="Arial"/>
                <a:cs typeface="Arial"/>
              </a:rPr>
              <a:t>P(A,B)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25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350">
                <a:solidFill>
                  <a:srgbClr val="455F51"/>
                </a:solidFill>
                <a:latin typeface="Arial"/>
                <a:cs typeface="Arial"/>
              </a:rPr>
              <a:t>B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both</a:t>
            </a:r>
            <a:r>
              <a:rPr sz="2800" spc="-3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occurring</a:t>
            </a:r>
            <a:endParaRPr sz="2800">
              <a:latin typeface="Arial"/>
              <a:cs typeface="Arial"/>
            </a:endParaRPr>
          </a:p>
          <a:p>
            <a:pPr marL="37846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378460"/>
              </a:tabLst>
            </a:pPr>
            <a:r>
              <a:rPr sz="2800" spc="-215">
                <a:solidFill>
                  <a:srgbClr val="455F51"/>
                </a:solidFill>
                <a:latin typeface="Arial"/>
                <a:cs typeface="Arial"/>
              </a:rPr>
              <a:t>P(B|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A)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: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0">
                <a:solidFill>
                  <a:srgbClr val="455F51"/>
                </a:solidFill>
                <a:latin typeface="Arial"/>
                <a:cs typeface="Arial"/>
              </a:rPr>
              <a:t>B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given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25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204">
                <a:solidFill>
                  <a:srgbClr val="455F51"/>
                </a:solidFill>
                <a:latin typeface="Arial"/>
                <a:cs typeface="Arial"/>
              </a:rPr>
              <a:t>has</a:t>
            </a:r>
            <a:r>
              <a:rPr sz="2800" spc="-31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occurred</a:t>
            </a:r>
            <a:endParaRPr sz="2800">
              <a:latin typeface="Arial"/>
              <a:cs typeface="Arial"/>
            </a:endParaRPr>
          </a:p>
          <a:p>
            <a:pPr marL="37846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378460"/>
              </a:tabLst>
            </a:pPr>
            <a:r>
              <a:rPr sz="2800" spc="-215">
                <a:solidFill>
                  <a:srgbClr val="455F51"/>
                </a:solidFill>
                <a:latin typeface="Arial"/>
                <a:cs typeface="Arial"/>
              </a:rPr>
              <a:t>We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know:</a:t>
            </a:r>
            <a:endParaRPr sz="2800">
              <a:latin typeface="Arial"/>
              <a:cs typeface="Arial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74419" y="4894275"/>
            <a:ext cx="477266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6000" spc="-455">
                <a:solidFill>
                  <a:srgbClr val="455F51"/>
                </a:solidFill>
                <a:latin typeface="Arial"/>
                <a:cs typeface="Arial"/>
              </a:rPr>
              <a:t>P(B| </a:t>
            </a:r>
            <a:r>
              <a:rPr sz="6000" spc="-355">
                <a:solidFill>
                  <a:srgbClr val="455F51"/>
                </a:solidFill>
                <a:latin typeface="Arial"/>
                <a:cs typeface="Arial"/>
              </a:rPr>
              <a:t>A) </a:t>
            </a:r>
            <a:r>
              <a:rPr sz="6000" spc="-520">
                <a:solidFill>
                  <a:srgbClr val="455F51"/>
                </a:solidFill>
                <a:latin typeface="Arial"/>
                <a:cs typeface="Arial"/>
              </a:rPr>
              <a:t>=</a:t>
            </a:r>
            <a:r>
              <a:rPr sz="6000" spc="-3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9000" u="heavy" spc="-667" baseline="32407">
                <a:solidFill>
                  <a:srgbClr val="455F51"/>
                </a:solidFill>
                <a:uFill>
                  <a:solidFill>
                    <a:srgbClr val="455F51"/>
                  </a:solidFill>
                </a:uFill>
                <a:latin typeface="Arial"/>
                <a:cs typeface="Arial"/>
              </a:rPr>
              <a:t>P(A,B)</a:t>
            </a:r>
            <a:endParaRPr sz="9000" baseline="32407">
              <a:latin typeface="Arial"/>
              <a:cs typeface="Arial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194175" y="5276494"/>
            <a:ext cx="1323340" cy="940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-450">
                <a:solidFill>
                  <a:srgbClr val="455F51"/>
                </a:solidFill>
                <a:latin typeface="Arial"/>
                <a:cs typeface="Arial"/>
              </a:rPr>
              <a:t>P(A)</a:t>
            </a:r>
            <a:endParaRPr sz="6000">
              <a:latin typeface="Arial"/>
              <a:cs typeface="Arial"/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43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4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10549890" cy="2235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5080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I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give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my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students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two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tests. </a:t>
            </a:r>
            <a:r>
              <a:rPr sz="2800" spc="-260">
                <a:solidFill>
                  <a:srgbClr val="455F51"/>
                </a:solidFill>
                <a:latin typeface="Arial"/>
                <a:cs typeface="Arial"/>
              </a:rPr>
              <a:t>60%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my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students 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passed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both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tests,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but 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first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test </a:t>
            </a:r>
            <a:r>
              <a:rPr sz="2800" spc="-195">
                <a:solidFill>
                  <a:srgbClr val="455F51"/>
                </a:solidFill>
                <a:latin typeface="Arial"/>
                <a:cs typeface="Arial"/>
              </a:rPr>
              <a:t>was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easier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800" spc="-260">
                <a:solidFill>
                  <a:srgbClr val="455F51"/>
                </a:solidFill>
                <a:latin typeface="Arial"/>
                <a:cs typeface="Arial"/>
              </a:rPr>
              <a:t>80% 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passed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one.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What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percentage</a:t>
            </a:r>
            <a:r>
              <a:rPr sz="2800" spc="5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</a:t>
            </a:r>
            <a:endParaRPr sz="2800">
              <a:latin typeface="Arial"/>
              <a:cs typeface="Arial"/>
            </a:endParaRPr>
          </a:p>
          <a:p>
            <a:pPr marL="268605">
              <a:lnSpc>
                <a:spcPct val="100000"/>
              </a:lnSpc>
            </a:pP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students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who </a:t>
            </a:r>
            <a:r>
              <a:rPr sz="2800" spc="-195">
                <a:solidFill>
                  <a:srgbClr val="455F51"/>
                </a:solidFill>
                <a:latin typeface="Arial"/>
                <a:cs typeface="Arial"/>
              </a:rPr>
              <a:t>passed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first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test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also </a:t>
            </a:r>
            <a:r>
              <a:rPr sz="2800" spc="-195">
                <a:solidFill>
                  <a:srgbClr val="455F51"/>
                </a:solidFill>
                <a:latin typeface="Arial"/>
                <a:cs typeface="Arial"/>
              </a:rPr>
              <a:t>passed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second?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5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=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passing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first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test, </a:t>
            </a:r>
            <a:r>
              <a:rPr sz="2800" spc="-350">
                <a:solidFill>
                  <a:srgbClr val="455F51"/>
                </a:solidFill>
                <a:latin typeface="Arial"/>
                <a:cs typeface="Arial"/>
              </a:rPr>
              <a:t>B </a:t>
            </a: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=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passing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second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test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335">
                <a:solidFill>
                  <a:srgbClr val="455F51"/>
                </a:solidFill>
                <a:latin typeface="Arial"/>
                <a:cs typeface="Arial"/>
              </a:rPr>
              <a:t>So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we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are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asking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215">
                <a:solidFill>
                  <a:srgbClr val="455F51"/>
                </a:solidFill>
                <a:latin typeface="Arial"/>
                <a:cs typeface="Arial"/>
              </a:rPr>
              <a:t>P(B|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A)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0">
                <a:solidFill>
                  <a:srgbClr val="455F51"/>
                </a:solidFill>
                <a:latin typeface="Arial"/>
                <a:cs typeface="Arial"/>
              </a:rPr>
              <a:t>B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given</a:t>
            </a:r>
            <a:r>
              <a:rPr sz="2800" spc="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50">
                <a:solidFill>
                  <a:srgbClr val="455F51"/>
                </a:solidFill>
                <a:latin typeface="Arial"/>
                <a:cs typeface="Arial"/>
              </a:rPr>
              <a:t>A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599688" y="4937759"/>
            <a:ext cx="355600" cy="22860"/>
          </a:xfrm>
          <a:custGeom>
            <a:rect l="l" t="t" r="r" b="b"/>
            <a:pathLst>
              <a:path w="355600" h="22860">
                <a:moveTo>
                  <a:pt x="355091" y="0"/>
                </a:moveTo>
                <a:lnTo>
                  <a:pt x="0" y="0"/>
                </a:lnTo>
                <a:lnTo>
                  <a:pt x="0" y="22860"/>
                </a:lnTo>
                <a:lnTo>
                  <a:pt x="355091" y="22860"/>
                </a:lnTo>
                <a:lnTo>
                  <a:pt x="355091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499105" y="4863846"/>
            <a:ext cx="14681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1100455"/>
              </a:tabLst>
            </a:pPr>
            <a:r>
              <a:rPr sz="2800" spc="-229">
                <a:solidFill>
                  <a:srgbClr val="455F51"/>
                </a:solidFill>
                <a:latin typeface="Arial"/>
                <a:cs typeface="Arial"/>
              </a:rPr>
              <a:t>P(</a:t>
            </a:r>
            <a:r>
              <a:rPr sz="2800" spc="-300">
                <a:solidFill>
                  <a:srgbClr val="455F51"/>
                </a:solidFill>
                <a:latin typeface="Arial"/>
                <a:cs typeface="Arial"/>
              </a:rPr>
              <a:t>A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)</a:t>
            </a:r>
            <a:r>
              <a:rPr sz="2800">
                <a:solidFill>
                  <a:srgbClr val="455F51"/>
                </a:solidFill>
                <a:latin typeface="Arial"/>
                <a:cs typeface="Arial"/>
              </a:rPr>
              <a:t>	</a:t>
            </a:r>
            <a:r>
              <a:rPr sz="2050" spc="-135">
                <a:solidFill>
                  <a:srgbClr val="455F51"/>
                </a:solidFill>
                <a:latin typeface="DejaVu Sans"/>
                <a:cs typeface="DejaVu Sans"/>
              </a:rPr>
              <a:t>0</a:t>
            </a:r>
            <a:r>
              <a:rPr sz="2050" spc="-225">
                <a:solidFill>
                  <a:srgbClr val="455F51"/>
                </a:solidFill>
                <a:latin typeface="DejaVu Sans"/>
                <a:cs typeface="DejaVu Sans"/>
              </a:rPr>
              <a:t>.</a:t>
            </a:r>
            <a:r>
              <a:rPr sz="2050" spc="-125">
                <a:solidFill>
                  <a:srgbClr val="455F51"/>
                </a:solidFill>
                <a:latin typeface="DejaVu Sans"/>
                <a:cs typeface="DejaVu Sans"/>
              </a:rPr>
              <a:t>8</a:t>
            </a:r>
            <a:endParaRPr sz="2050">
              <a:latin typeface="DejaVu Sans"/>
              <a:cs typeface="DejaVu 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2668" y="4683709"/>
            <a:ext cx="429260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94005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94640"/>
              </a:tabLst>
            </a:pPr>
            <a:r>
              <a:rPr sz="2800" spc="-215">
                <a:solidFill>
                  <a:srgbClr val="455F51"/>
                </a:solidFill>
                <a:latin typeface="Arial"/>
                <a:cs typeface="Arial"/>
              </a:rPr>
              <a:t>P(B|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A) </a:t>
            </a: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=</a:t>
            </a:r>
            <a:r>
              <a:rPr sz="4200" spc="-367" baseline="32738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200" u="heavy" spc="-315" baseline="32738">
                <a:solidFill>
                  <a:srgbClr val="455F51"/>
                </a:solidFill>
                <a:uFill>
                  <a:solidFill>
                    <a:srgbClr val="455F51"/>
                  </a:solidFill>
                </a:uFill>
                <a:latin typeface="Arial"/>
                <a:cs typeface="Arial"/>
              </a:rPr>
              <a:t>P(A,B)</a:t>
            </a:r>
            <a:r>
              <a:rPr sz="4200" spc="-315" baseline="32738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= </a:t>
            </a:r>
            <a:r>
              <a:rPr sz="3075" spc="-240" baseline="44715">
                <a:solidFill>
                  <a:srgbClr val="455F51"/>
                </a:solidFill>
                <a:latin typeface="DejaVu Sans"/>
                <a:cs typeface="DejaVu Sans"/>
              </a:rPr>
              <a:t>0.6 </a:t>
            </a:r>
            <a:r>
              <a:rPr sz="2800" spc="-260">
                <a:solidFill>
                  <a:srgbClr val="455F51"/>
                </a:solidFill>
                <a:latin typeface="DejaVu Sans"/>
                <a:cs typeface="DejaVu Sans"/>
              </a:rPr>
              <a:t>=</a:t>
            </a:r>
            <a:r>
              <a:rPr sz="2800" spc="-215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0.75</a:t>
            </a:r>
            <a:endParaRPr sz="2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8068" y="5293563"/>
            <a:ext cx="907224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60">
                <a:solidFill>
                  <a:srgbClr val="455F51"/>
                </a:solidFill>
                <a:latin typeface="Arial"/>
                <a:cs typeface="Arial"/>
              </a:rPr>
              <a:t>75%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students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who 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passed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first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test </a:t>
            </a:r>
            <a:r>
              <a:rPr sz="2800" spc="-195">
                <a:solidFill>
                  <a:srgbClr val="455F51"/>
                </a:solidFill>
                <a:latin typeface="Arial"/>
                <a:cs typeface="Arial"/>
              </a:rPr>
              <a:t>passed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1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second.</a:t>
            </a:r>
            <a:endParaRPr sz="280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254889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65">
                <a:solidFill>
                  <a:srgbClr val="455F51"/>
                </a:solidFill>
                <a:latin typeface="Arial"/>
                <a:cs typeface="Arial"/>
              </a:rPr>
              <a:t>For</a:t>
            </a:r>
            <a:r>
              <a:rPr sz="4000" b="0" spc="-2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10">
                <a:solidFill>
                  <a:srgbClr val="455F51"/>
                </a:solidFill>
                <a:latin typeface="Arial"/>
                <a:cs typeface="Arial"/>
              </a:rPr>
              <a:t>example</a:t>
            </a:r>
            <a:endParaRPr sz="4000">
              <a:latin typeface="Arial"/>
              <a:cs typeface="Arial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44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4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364871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305">
                <a:solidFill>
                  <a:srgbClr val="FFFFFF"/>
                </a:solidFill>
                <a:latin typeface="Arial"/>
                <a:cs typeface="Arial"/>
              </a:rPr>
              <a:t>Bayes’</a:t>
            </a:r>
            <a:r>
              <a:rPr b="0" spc="-31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0" spc="-210">
                <a:solidFill>
                  <a:srgbClr val="FFFFFF"/>
                </a:solidFill>
                <a:latin typeface="Arial"/>
                <a:cs typeface="Arial"/>
              </a:rPr>
              <a:t>Theorem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45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4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2119"/>
            <a:ext cx="10517505" cy="779145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268605" marR="5080" indent="-256540">
              <a:lnSpc>
                <a:spcPts val="2810"/>
              </a:lnSpc>
              <a:spcBef>
                <a:spcPts val="45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Now </a:t>
            </a:r>
            <a:r>
              <a:rPr sz="2600">
                <a:solidFill>
                  <a:srgbClr val="455F51"/>
                </a:solidFill>
                <a:latin typeface="Arial"/>
                <a:cs typeface="Arial"/>
              </a:rPr>
              <a:t>that</a:t>
            </a:r>
            <a:r>
              <a:rPr sz="2600" spc="-5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understand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conditional probability,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600" spc="-17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understand </a:t>
            </a:r>
            <a:r>
              <a:rPr sz="2600" spc="-180">
                <a:solidFill>
                  <a:srgbClr val="455F51"/>
                </a:solidFill>
                <a:latin typeface="Arial"/>
                <a:cs typeface="Arial"/>
              </a:rPr>
              <a:t>Bayes’ 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Theorem:</a:t>
            </a:r>
            <a:endParaRPr sz="2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4687951" y="3701669"/>
            <a:ext cx="758825" cy="306705"/>
          </a:xfrm>
          <a:custGeom>
            <a:rect l="l" t="t" r="r" b="b"/>
            <a:pathLst>
              <a:path w="758825" h="306704">
                <a:moveTo>
                  <a:pt x="384683" y="2285"/>
                </a:moveTo>
                <a:lnTo>
                  <a:pt x="359790" y="2285"/>
                </a:lnTo>
                <a:lnTo>
                  <a:pt x="359790" y="302767"/>
                </a:lnTo>
                <a:lnTo>
                  <a:pt x="384683" y="302767"/>
                </a:lnTo>
                <a:lnTo>
                  <a:pt x="384683" y="2285"/>
                </a:lnTo>
                <a:close/>
              </a:path>
              <a:path w="758825" h="306704">
                <a:moveTo>
                  <a:pt x="661162" y="0"/>
                </a:moveTo>
                <a:lnTo>
                  <a:pt x="656716" y="12445"/>
                </a:lnTo>
                <a:lnTo>
                  <a:pt x="674506" y="20115"/>
                </a:lnTo>
                <a:lnTo>
                  <a:pt x="689784" y="30749"/>
                </a:lnTo>
                <a:lnTo>
                  <a:pt x="720705" y="80129"/>
                </a:lnTo>
                <a:lnTo>
                  <a:pt x="729745" y="125468"/>
                </a:lnTo>
                <a:lnTo>
                  <a:pt x="730885" y="151637"/>
                </a:lnTo>
                <a:lnTo>
                  <a:pt x="729743" y="178613"/>
                </a:lnTo>
                <a:lnTo>
                  <a:pt x="720651" y="225182"/>
                </a:lnTo>
                <a:lnTo>
                  <a:pt x="702462" y="261588"/>
                </a:lnTo>
                <a:lnTo>
                  <a:pt x="657225" y="293877"/>
                </a:lnTo>
                <a:lnTo>
                  <a:pt x="661162" y="306323"/>
                </a:lnTo>
                <a:lnTo>
                  <a:pt x="702897" y="286670"/>
                </a:lnTo>
                <a:lnTo>
                  <a:pt x="733678" y="252729"/>
                </a:lnTo>
                <a:lnTo>
                  <a:pt x="752538" y="207279"/>
                </a:lnTo>
                <a:lnTo>
                  <a:pt x="758825" y="153161"/>
                </a:lnTo>
                <a:lnTo>
                  <a:pt x="757251" y="125085"/>
                </a:lnTo>
                <a:lnTo>
                  <a:pt x="744626" y="75312"/>
                </a:lnTo>
                <a:lnTo>
                  <a:pt x="719526" y="34807"/>
                </a:lnTo>
                <a:lnTo>
                  <a:pt x="683331" y="7999"/>
                </a:lnTo>
                <a:lnTo>
                  <a:pt x="661162" y="0"/>
                </a:lnTo>
                <a:close/>
              </a:path>
              <a:path w="758825" h="306704">
                <a:moveTo>
                  <a:pt x="97662" y="0"/>
                </a:moveTo>
                <a:lnTo>
                  <a:pt x="56038" y="19605"/>
                </a:lnTo>
                <a:lnTo>
                  <a:pt x="25273" y="53593"/>
                </a:lnTo>
                <a:lnTo>
                  <a:pt x="6302" y="99139"/>
                </a:lnTo>
                <a:lnTo>
                  <a:pt x="0" y="153161"/>
                </a:lnTo>
                <a:lnTo>
                  <a:pt x="1571" y="181310"/>
                </a:lnTo>
                <a:lnTo>
                  <a:pt x="14144" y="231082"/>
                </a:lnTo>
                <a:lnTo>
                  <a:pt x="39119" y="271498"/>
                </a:lnTo>
                <a:lnTo>
                  <a:pt x="75402" y="298271"/>
                </a:lnTo>
                <a:lnTo>
                  <a:pt x="97662" y="306323"/>
                </a:lnTo>
                <a:lnTo>
                  <a:pt x="101600" y="293877"/>
                </a:lnTo>
                <a:lnTo>
                  <a:pt x="84123" y="286162"/>
                </a:lnTo>
                <a:lnTo>
                  <a:pt x="69040" y="275399"/>
                </a:lnTo>
                <a:lnTo>
                  <a:pt x="46100" y="244728"/>
                </a:lnTo>
                <a:lnTo>
                  <a:pt x="32496" y="203136"/>
                </a:lnTo>
                <a:lnTo>
                  <a:pt x="27939" y="151637"/>
                </a:lnTo>
                <a:lnTo>
                  <a:pt x="29081" y="125468"/>
                </a:lnTo>
                <a:lnTo>
                  <a:pt x="38173" y="80129"/>
                </a:lnTo>
                <a:lnTo>
                  <a:pt x="56386" y="44360"/>
                </a:lnTo>
                <a:lnTo>
                  <a:pt x="101981" y="12445"/>
                </a:lnTo>
                <a:lnTo>
                  <a:pt x="97662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433442" y="3606165"/>
            <a:ext cx="1394460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34110"/>
              </a:tabLst>
            </a:pPr>
            <a:r>
              <a:rPr sz="2600" spc="90">
                <a:solidFill>
                  <a:srgbClr val="455F51"/>
                </a:solidFill>
                <a:latin typeface="DejaVu Sans"/>
                <a:cs typeface="DejaVu Sans"/>
              </a:rPr>
              <a:t>𝑃</a:t>
            </a:r>
            <a:r>
              <a:rPr sz="2600" spc="305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600" spc="145">
                <a:solidFill>
                  <a:srgbClr val="455F51"/>
                </a:solidFill>
                <a:latin typeface="DejaVu Sans"/>
                <a:cs typeface="DejaVu Sans"/>
              </a:rPr>
              <a:t>𝐴</a:t>
            </a:r>
            <a:r>
              <a:rPr sz="2600" spc="3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600" spc="245">
                <a:solidFill>
                  <a:srgbClr val="455F51"/>
                </a:solidFill>
                <a:latin typeface="DejaVu Sans"/>
                <a:cs typeface="DejaVu Sans"/>
              </a:rPr>
              <a:t>𝐵</a:t>
            </a:r>
            <a:r>
              <a:rPr sz="2600">
                <a:solidFill>
                  <a:srgbClr val="455F51"/>
                </a:solidFill>
                <a:latin typeface="DejaVu Sans"/>
                <a:cs typeface="DejaVu Sans"/>
              </a:rPr>
              <a:t>	</a:t>
            </a:r>
            <a:r>
              <a:rPr sz="2600" spc="-235">
                <a:solidFill>
                  <a:srgbClr val="455F51"/>
                </a:solidFill>
                <a:latin typeface="DejaVu Sans"/>
                <a:cs typeface="DejaVu Sans"/>
              </a:rPr>
              <a:t>=</a:t>
            </a:r>
            <a:endParaRPr sz="2600">
              <a:latin typeface="DejaVu Sans"/>
              <a:cs typeface="DejaVu San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905500" y="3843528"/>
            <a:ext cx="1729739" cy="21590"/>
          </a:xfrm>
          <a:custGeom>
            <a:rect l="l" t="t" r="r" b="b"/>
            <a:pathLst>
              <a:path w="1729739" h="21589">
                <a:moveTo>
                  <a:pt x="1729740" y="0"/>
                </a:moveTo>
                <a:lnTo>
                  <a:pt x="0" y="0"/>
                </a:lnTo>
                <a:lnTo>
                  <a:pt x="0" y="21336"/>
                </a:lnTo>
                <a:lnTo>
                  <a:pt x="1729740" y="21336"/>
                </a:lnTo>
                <a:lnTo>
                  <a:pt x="1729740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147942" y="3451733"/>
            <a:ext cx="428625" cy="306705"/>
          </a:xfrm>
          <a:custGeom>
            <a:rect l="l" t="t" r="r" b="b"/>
            <a:pathLst>
              <a:path w="428625" h="306704">
                <a:moveTo>
                  <a:pt x="330454" y="0"/>
                </a:moveTo>
                <a:lnTo>
                  <a:pt x="326009" y="12445"/>
                </a:lnTo>
                <a:lnTo>
                  <a:pt x="343798" y="20115"/>
                </a:lnTo>
                <a:lnTo>
                  <a:pt x="359076" y="30749"/>
                </a:lnTo>
                <a:lnTo>
                  <a:pt x="389997" y="80129"/>
                </a:lnTo>
                <a:lnTo>
                  <a:pt x="399037" y="125468"/>
                </a:lnTo>
                <a:lnTo>
                  <a:pt x="400177" y="151637"/>
                </a:lnTo>
                <a:lnTo>
                  <a:pt x="399035" y="178613"/>
                </a:lnTo>
                <a:lnTo>
                  <a:pt x="389943" y="225182"/>
                </a:lnTo>
                <a:lnTo>
                  <a:pt x="371754" y="261588"/>
                </a:lnTo>
                <a:lnTo>
                  <a:pt x="326517" y="293877"/>
                </a:lnTo>
                <a:lnTo>
                  <a:pt x="330454" y="306323"/>
                </a:lnTo>
                <a:lnTo>
                  <a:pt x="372189" y="286670"/>
                </a:lnTo>
                <a:lnTo>
                  <a:pt x="402971" y="252729"/>
                </a:lnTo>
                <a:lnTo>
                  <a:pt x="421830" y="207279"/>
                </a:lnTo>
                <a:lnTo>
                  <a:pt x="428116" y="153162"/>
                </a:lnTo>
                <a:lnTo>
                  <a:pt x="426543" y="125085"/>
                </a:lnTo>
                <a:lnTo>
                  <a:pt x="413918" y="75312"/>
                </a:lnTo>
                <a:lnTo>
                  <a:pt x="388818" y="34807"/>
                </a:lnTo>
                <a:lnTo>
                  <a:pt x="352623" y="7999"/>
                </a:lnTo>
                <a:lnTo>
                  <a:pt x="330454" y="0"/>
                </a:lnTo>
                <a:close/>
              </a:path>
              <a:path w="428625" h="306704">
                <a:moveTo>
                  <a:pt x="97662" y="0"/>
                </a:moveTo>
                <a:lnTo>
                  <a:pt x="56038" y="19605"/>
                </a:lnTo>
                <a:lnTo>
                  <a:pt x="25273" y="53593"/>
                </a:lnTo>
                <a:lnTo>
                  <a:pt x="6302" y="99139"/>
                </a:lnTo>
                <a:lnTo>
                  <a:pt x="0" y="153162"/>
                </a:lnTo>
                <a:lnTo>
                  <a:pt x="1571" y="181310"/>
                </a:lnTo>
                <a:lnTo>
                  <a:pt x="14144" y="231082"/>
                </a:lnTo>
                <a:lnTo>
                  <a:pt x="39119" y="271498"/>
                </a:lnTo>
                <a:lnTo>
                  <a:pt x="75402" y="298271"/>
                </a:lnTo>
                <a:lnTo>
                  <a:pt x="97662" y="306323"/>
                </a:lnTo>
                <a:lnTo>
                  <a:pt x="101600" y="293877"/>
                </a:lnTo>
                <a:lnTo>
                  <a:pt x="84123" y="286162"/>
                </a:lnTo>
                <a:lnTo>
                  <a:pt x="69040" y="275399"/>
                </a:lnTo>
                <a:lnTo>
                  <a:pt x="46101" y="244728"/>
                </a:lnTo>
                <a:lnTo>
                  <a:pt x="32496" y="203136"/>
                </a:lnTo>
                <a:lnTo>
                  <a:pt x="27940" y="151637"/>
                </a:lnTo>
                <a:lnTo>
                  <a:pt x="29081" y="125468"/>
                </a:lnTo>
                <a:lnTo>
                  <a:pt x="38173" y="80129"/>
                </a:lnTo>
                <a:lnTo>
                  <a:pt x="56386" y="44360"/>
                </a:lnTo>
                <a:lnTo>
                  <a:pt x="101981" y="12445"/>
                </a:lnTo>
                <a:lnTo>
                  <a:pt x="97662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847458" y="3451733"/>
            <a:ext cx="758825" cy="306705"/>
          </a:xfrm>
          <a:custGeom>
            <a:rect l="l" t="t" r="r" b="b"/>
            <a:pathLst>
              <a:path w="758825" h="306704">
                <a:moveTo>
                  <a:pt x="398399" y="2286"/>
                </a:moveTo>
                <a:lnTo>
                  <a:pt x="373507" y="2286"/>
                </a:lnTo>
                <a:lnTo>
                  <a:pt x="373507" y="302767"/>
                </a:lnTo>
                <a:lnTo>
                  <a:pt x="398399" y="302767"/>
                </a:lnTo>
                <a:lnTo>
                  <a:pt x="398399" y="2286"/>
                </a:lnTo>
                <a:close/>
              </a:path>
              <a:path w="758825" h="306704">
                <a:moveTo>
                  <a:pt x="97663" y="0"/>
                </a:moveTo>
                <a:lnTo>
                  <a:pt x="56038" y="19605"/>
                </a:lnTo>
                <a:lnTo>
                  <a:pt x="25273" y="53593"/>
                </a:lnTo>
                <a:lnTo>
                  <a:pt x="6302" y="99139"/>
                </a:lnTo>
                <a:lnTo>
                  <a:pt x="0" y="153162"/>
                </a:lnTo>
                <a:lnTo>
                  <a:pt x="1571" y="181310"/>
                </a:lnTo>
                <a:lnTo>
                  <a:pt x="14144" y="231082"/>
                </a:lnTo>
                <a:lnTo>
                  <a:pt x="39119" y="271498"/>
                </a:lnTo>
                <a:lnTo>
                  <a:pt x="75402" y="298271"/>
                </a:lnTo>
                <a:lnTo>
                  <a:pt x="97663" y="306323"/>
                </a:lnTo>
                <a:lnTo>
                  <a:pt x="101600" y="293877"/>
                </a:lnTo>
                <a:lnTo>
                  <a:pt x="84123" y="286162"/>
                </a:lnTo>
                <a:lnTo>
                  <a:pt x="69040" y="275399"/>
                </a:lnTo>
                <a:lnTo>
                  <a:pt x="46100" y="244728"/>
                </a:lnTo>
                <a:lnTo>
                  <a:pt x="32496" y="203136"/>
                </a:lnTo>
                <a:lnTo>
                  <a:pt x="27940" y="151637"/>
                </a:lnTo>
                <a:lnTo>
                  <a:pt x="29081" y="125468"/>
                </a:lnTo>
                <a:lnTo>
                  <a:pt x="38173" y="80129"/>
                </a:lnTo>
                <a:lnTo>
                  <a:pt x="56386" y="44360"/>
                </a:lnTo>
                <a:lnTo>
                  <a:pt x="101981" y="12445"/>
                </a:lnTo>
                <a:lnTo>
                  <a:pt x="97663" y="0"/>
                </a:lnTo>
                <a:close/>
              </a:path>
              <a:path w="758825" h="306704">
                <a:moveTo>
                  <a:pt x="661162" y="0"/>
                </a:moveTo>
                <a:lnTo>
                  <a:pt x="656717" y="12445"/>
                </a:lnTo>
                <a:lnTo>
                  <a:pt x="674506" y="20115"/>
                </a:lnTo>
                <a:lnTo>
                  <a:pt x="689784" y="30749"/>
                </a:lnTo>
                <a:lnTo>
                  <a:pt x="720705" y="80129"/>
                </a:lnTo>
                <a:lnTo>
                  <a:pt x="729745" y="125468"/>
                </a:lnTo>
                <a:lnTo>
                  <a:pt x="730885" y="151637"/>
                </a:lnTo>
                <a:lnTo>
                  <a:pt x="729743" y="178613"/>
                </a:lnTo>
                <a:lnTo>
                  <a:pt x="720651" y="225182"/>
                </a:lnTo>
                <a:lnTo>
                  <a:pt x="702462" y="261588"/>
                </a:lnTo>
                <a:lnTo>
                  <a:pt x="657225" y="293877"/>
                </a:lnTo>
                <a:lnTo>
                  <a:pt x="661162" y="306323"/>
                </a:lnTo>
                <a:lnTo>
                  <a:pt x="702897" y="286670"/>
                </a:lnTo>
                <a:lnTo>
                  <a:pt x="733679" y="252729"/>
                </a:lnTo>
                <a:lnTo>
                  <a:pt x="752538" y="207279"/>
                </a:lnTo>
                <a:lnTo>
                  <a:pt x="758825" y="153162"/>
                </a:lnTo>
                <a:lnTo>
                  <a:pt x="757251" y="125085"/>
                </a:lnTo>
                <a:lnTo>
                  <a:pt x="744626" y="75312"/>
                </a:lnTo>
                <a:lnTo>
                  <a:pt x="719526" y="34807"/>
                </a:lnTo>
                <a:lnTo>
                  <a:pt x="683331" y="7999"/>
                </a:lnTo>
                <a:lnTo>
                  <a:pt x="661162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893434" y="3356228"/>
            <a:ext cx="161607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600" spc="50">
                <a:solidFill>
                  <a:srgbClr val="455F51"/>
                </a:solidFill>
                <a:latin typeface="DejaVu Sans"/>
                <a:cs typeface="DejaVu Sans"/>
              </a:rPr>
              <a:t>𝑃 </a:t>
            </a:r>
            <a:r>
              <a:rPr sz="2600" spc="85">
                <a:solidFill>
                  <a:srgbClr val="455F51"/>
                </a:solidFill>
                <a:latin typeface="DejaVu Sans"/>
                <a:cs typeface="DejaVu Sans"/>
              </a:rPr>
              <a:t>𝐴 </a:t>
            </a:r>
            <a:r>
              <a:rPr sz="2600" spc="50">
                <a:solidFill>
                  <a:srgbClr val="455F51"/>
                </a:solidFill>
                <a:latin typeface="DejaVu Sans"/>
                <a:cs typeface="DejaVu Sans"/>
              </a:rPr>
              <a:t>𝑃 </a:t>
            </a:r>
            <a:r>
              <a:rPr sz="2600" spc="145">
                <a:solidFill>
                  <a:srgbClr val="455F51"/>
                </a:solidFill>
                <a:latin typeface="DejaVu Sans"/>
                <a:cs typeface="DejaVu Sans"/>
              </a:rPr>
              <a:t>𝐵</a:t>
            </a:r>
            <a:r>
              <a:rPr sz="2600" spc="70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600" spc="85">
                <a:solidFill>
                  <a:srgbClr val="455F51"/>
                </a:solidFill>
                <a:latin typeface="DejaVu Sans"/>
                <a:cs typeface="DejaVu Sans"/>
              </a:rPr>
              <a:t>𝐴</a:t>
            </a:r>
            <a:endParaRPr sz="2600">
              <a:latin typeface="DejaVu Sans"/>
              <a:cs typeface="DejaVu San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655434" y="3922648"/>
            <a:ext cx="441959" cy="306705"/>
          </a:xfrm>
          <a:custGeom>
            <a:rect l="l" t="t" r="r" b="b"/>
            <a:pathLst>
              <a:path w="441959" h="306704">
                <a:moveTo>
                  <a:pt x="344170" y="0"/>
                </a:moveTo>
                <a:lnTo>
                  <a:pt x="339725" y="12445"/>
                </a:lnTo>
                <a:lnTo>
                  <a:pt x="357514" y="20115"/>
                </a:lnTo>
                <a:lnTo>
                  <a:pt x="372792" y="30749"/>
                </a:lnTo>
                <a:lnTo>
                  <a:pt x="403713" y="80129"/>
                </a:lnTo>
                <a:lnTo>
                  <a:pt x="412753" y="125468"/>
                </a:lnTo>
                <a:lnTo>
                  <a:pt x="413893" y="151637"/>
                </a:lnTo>
                <a:lnTo>
                  <a:pt x="412751" y="178613"/>
                </a:lnTo>
                <a:lnTo>
                  <a:pt x="403659" y="225182"/>
                </a:lnTo>
                <a:lnTo>
                  <a:pt x="385470" y="261588"/>
                </a:lnTo>
                <a:lnTo>
                  <a:pt x="340233" y="293877"/>
                </a:lnTo>
                <a:lnTo>
                  <a:pt x="344170" y="306324"/>
                </a:lnTo>
                <a:lnTo>
                  <a:pt x="385905" y="286670"/>
                </a:lnTo>
                <a:lnTo>
                  <a:pt x="416687" y="252730"/>
                </a:lnTo>
                <a:lnTo>
                  <a:pt x="435546" y="207279"/>
                </a:lnTo>
                <a:lnTo>
                  <a:pt x="441833" y="153162"/>
                </a:lnTo>
                <a:lnTo>
                  <a:pt x="440259" y="125085"/>
                </a:lnTo>
                <a:lnTo>
                  <a:pt x="427634" y="75312"/>
                </a:lnTo>
                <a:lnTo>
                  <a:pt x="402534" y="34807"/>
                </a:lnTo>
                <a:lnTo>
                  <a:pt x="366339" y="7999"/>
                </a:lnTo>
                <a:lnTo>
                  <a:pt x="344170" y="0"/>
                </a:lnTo>
                <a:close/>
              </a:path>
              <a:path w="441959" h="306704">
                <a:moveTo>
                  <a:pt x="97663" y="0"/>
                </a:moveTo>
                <a:lnTo>
                  <a:pt x="56038" y="19605"/>
                </a:lnTo>
                <a:lnTo>
                  <a:pt x="25273" y="53593"/>
                </a:lnTo>
                <a:lnTo>
                  <a:pt x="6302" y="99139"/>
                </a:lnTo>
                <a:lnTo>
                  <a:pt x="0" y="153162"/>
                </a:lnTo>
                <a:lnTo>
                  <a:pt x="1571" y="181310"/>
                </a:lnTo>
                <a:lnTo>
                  <a:pt x="14144" y="231082"/>
                </a:lnTo>
                <a:lnTo>
                  <a:pt x="39119" y="271498"/>
                </a:lnTo>
                <a:lnTo>
                  <a:pt x="75402" y="298271"/>
                </a:lnTo>
                <a:lnTo>
                  <a:pt x="97663" y="306324"/>
                </a:lnTo>
                <a:lnTo>
                  <a:pt x="101600" y="293877"/>
                </a:lnTo>
                <a:lnTo>
                  <a:pt x="84123" y="286162"/>
                </a:lnTo>
                <a:lnTo>
                  <a:pt x="69040" y="275399"/>
                </a:lnTo>
                <a:lnTo>
                  <a:pt x="46100" y="244728"/>
                </a:lnTo>
                <a:lnTo>
                  <a:pt x="32496" y="203136"/>
                </a:lnTo>
                <a:lnTo>
                  <a:pt x="27940" y="151637"/>
                </a:lnTo>
                <a:lnTo>
                  <a:pt x="29081" y="125468"/>
                </a:lnTo>
                <a:lnTo>
                  <a:pt x="38173" y="80129"/>
                </a:lnTo>
                <a:lnTo>
                  <a:pt x="56386" y="44360"/>
                </a:lnTo>
                <a:lnTo>
                  <a:pt x="101981" y="12445"/>
                </a:lnTo>
                <a:lnTo>
                  <a:pt x="97663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400927" y="3827145"/>
            <a:ext cx="593725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600" spc="50">
                <a:solidFill>
                  <a:srgbClr val="455F51"/>
                </a:solidFill>
                <a:latin typeface="DejaVu Sans"/>
                <a:cs typeface="DejaVu Sans"/>
              </a:rPr>
              <a:t>𝑃</a:t>
            </a:r>
            <a:r>
              <a:rPr sz="2600" spc="235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600" spc="145">
                <a:solidFill>
                  <a:srgbClr val="455F51"/>
                </a:solidFill>
                <a:latin typeface="DejaVu Sans"/>
                <a:cs typeface="DejaVu Sans"/>
              </a:rPr>
              <a:t>𝐵</a:t>
            </a:r>
            <a:endParaRPr sz="2600">
              <a:latin typeface="DejaVu Sans"/>
              <a:cs typeface="DejaVu San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8068" y="4587316"/>
            <a:ext cx="10569575" cy="1925955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 marR="957580">
              <a:lnSpc>
                <a:spcPts val="2810"/>
              </a:lnSpc>
              <a:spcBef>
                <a:spcPts val="455"/>
              </a:spcBef>
            </a:pPr>
            <a:r>
              <a:rPr sz="2600" spc="-75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English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229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given </a:t>
            </a:r>
            <a:r>
              <a:rPr sz="2600" spc="-215">
                <a:solidFill>
                  <a:srgbClr val="455F51"/>
                </a:solidFill>
                <a:latin typeface="Arial"/>
                <a:cs typeface="Arial"/>
              </a:rPr>
              <a:t>B,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229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times</a:t>
            </a:r>
            <a:r>
              <a:rPr sz="2600" spc="-3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320">
                <a:solidFill>
                  <a:srgbClr val="455F51"/>
                </a:solidFill>
                <a:latin typeface="Arial"/>
                <a:cs typeface="Arial"/>
              </a:rPr>
              <a:t>B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given </a:t>
            </a:r>
            <a:r>
              <a:rPr sz="2600" spc="-229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over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600" spc="-1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95">
                <a:solidFill>
                  <a:srgbClr val="455F51"/>
                </a:solidFill>
                <a:latin typeface="Arial"/>
                <a:cs typeface="Arial"/>
              </a:rPr>
              <a:t>B.</a:t>
            </a:r>
            <a:endParaRPr sz="2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950">
              <a:latin typeface="Arial"/>
              <a:cs typeface="Arial"/>
            </a:endParaRPr>
          </a:p>
          <a:p>
            <a:pPr marL="12700" marR="5080">
              <a:lnSpc>
                <a:spcPts val="2810"/>
              </a:lnSpc>
            </a:pPr>
            <a:r>
              <a:rPr sz="2600" spc="-18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key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insight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something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depends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600" spc="-320">
                <a:solidFill>
                  <a:srgbClr val="455F51"/>
                </a:solidFill>
                <a:latin typeface="Arial"/>
                <a:cs typeface="Arial"/>
              </a:rPr>
              <a:t>B 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depends 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very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much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on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80">
                <a:solidFill>
                  <a:srgbClr val="455F51"/>
                </a:solidFill>
                <a:latin typeface="Arial"/>
                <a:cs typeface="Arial"/>
              </a:rPr>
              <a:t>base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probability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600" spc="-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20">
                <a:solidFill>
                  <a:srgbClr val="455F51"/>
                </a:solidFill>
                <a:latin typeface="Arial"/>
                <a:cs typeface="Arial"/>
              </a:rPr>
              <a:t>B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and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A.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People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60">
                <a:solidFill>
                  <a:srgbClr val="455F51"/>
                </a:solidFill>
                <a:latin typeface="Arial"/>
                <a:cs typeface="Arial"/>
              </a:rPr>
              <a:t>ignore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this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all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5">
                <a:solidFill>
                  <a:srgbClr val="455F51"/>
                </a:solidFill>
                <a:latin typeface="Arial"/>
                <a:cs typeface="Arial"/>
              </a:rPr>
              <a:t>time.</a:t>
            </a:r>
            <a:endParaRPr sz="2600">
              <a:latin typeface="Arial"/>
              <a:cs typeface="Arial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331597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80">
                <a:solidFill>
                  <a:srgbClr val="455F51"/>
                </a:solidFill>
                <a:latin typeface="Arial"/>
                <a:cs typeface="Arial"/>
              </a:rPr>
              <a:t>Bayes’</a:t>
            </a:r>
            <a:r>
              <a:rPr sz="4000" b="0" spc="-2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95">
                <a:solidFill>
                  <a:srgbClr val="455F51"/>
                </a:solidFill>
                <a:latin typeface="Arial"/>
                <a:cs typeface="Arial"/>
              </a:rPr>
              <a:t>Theorem</a:t>
            </a:r>
            <a:endParaRPr sz="4000">
              <a:latin typeface="Arial"/>
              <a:cs typeface="Arial"/>
            </a:endParaRP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46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4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7455534" cy="34772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5080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Drug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testing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common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example. </a:t>
            </a: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Even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“highly 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accurate”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drug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test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produce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more</a:t>
            </a:r>
            <a:r>
              <a:rPr sz="2800" spc="-2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false</a:t>
            </a:r>
            <a:endParaRPr sz="2800">
              <a:latin typeface="Arial"/>
              <a:cs typeface="Arial"/>
            </a:endParaRPr>
          </a:p>
          <a:p>
            <a:pPr marL="268605">
              <a:lnSpc>
                <a:spcPct val="100000"/>
              </a:lnSpc>
            </a:pP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positives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than </a:t>
            </a:r>
            <a:r>
              <a:rPr sz="2800" spc="-20">
                <a:solidFill>
                  <a:srgbClr val="455F51"/>
                </a:solidFill>
                <a:latin typeface="Arial"/>
                <a:cs typeface="Arial"/>
              </a:rPr>
              <a:t>true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positives.</a:t>
            </a:r>
            <a:endParaRPr sz="2800">
              <a:latin typeface="Arial"/>
              <a:cs typeface="Arial"/>
            </a:endParaRPr>
          </a:p>
          <a:p>
            <a:pPr marL="268605" marR="25463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Let’s </a:t>
            </a:r>
            <a:r>
              <a:rPr sz="2800" spc="-235">
                <a:solidFill>
                  <a:srgbClr val="455F51"/>
                </a:solidFill>
                <a:latin typeface="Arial"/>
                <a:cs typeface="Arial"/>
              </a:rPr>
              <a:t>say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we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have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drug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test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can</a:t>
            </a:r>
            <a:r>
              <a:rPr sz="2800" spc="-2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accurately 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identify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users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drug </a:t>
            </a:r>
            <a:r>
              <a:rPr sz="2800" spc="-260">
                <a:solidFill>
                  <a:srgbClr val="455F51"/>
                </a:solidFill>
                <a:latin typeface="Arial"/>
                <a:cs typeface="Arial"/>
              </a:rPr>
              <a:t>99%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5">
                <a:solidFill>
                  <a:srgbClr val="455F51"/>
                </a:solidFill>
                <a:latin typeface="Arial"/>
                <a:cs typeface="Arial"/>
              </a:rPr>
              <a:t>time,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and 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accurately </a:t>
            </a:r>
            <a:r>
              <a:rPr sz="2800" spc="-204">
                <a:solidFill>
                  <a:srgbClr val="455F51"/>
                </a:solidFill>
                <a:latin typeface="Arial"/>
                <a:cs typeface="Arial"/>
              </a:rPr>
              <a:t>has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negative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result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260">
                <a:solidFill>
                  <a:srgbClr val="455F51"/>
                </a:solidFill>
                <a:latin typeface="Arial"/>
                <a:cs typeface="Arial"/>
              </a:rPr>
              <a:t>99%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non- 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users.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But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only </a:t>
            </a:r>
            <a:r>
              <a:rPr sz="2800" spc="-215">
                <a:solidFill>
                  <a:srgbClr val="455F51"/>
                </a:solidFill>
                <a:latin typeface="Arial"/>
                <a:cs typeface="Arial"/>
              </a:rPr>
              <a:t>0.3%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overall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population 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actually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uses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this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drug.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61385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80">
                <a:solidFill>
                  <a:srgbClr val="455F51"/>
                </a:solidFill>
                <a:latin typeface="Arial"/>
                <a:cs typeface="Arial"/>
              </a:rPr>
              <a:t>Bayes’ </a:t>
            </a:r>
            <a:r>
              <a:rPr sz="4000" b="0" spc="-195">
                <a:solidFill>
                  <a:srgbClr val="455F51"/>
                </a:solidFill>
                <a:latin typeface="Arial"/>
                <a:cs typeface="Arial"/>
              </a:rPr>
              <a:t>Theorem </a:t>
            </a:r>
            <a:r>
              <a:rPr sz="4000" b="0" spc="3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4000" b="0" spc="-4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4000" b="0" spc="-4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25">
                <a:solidFill>
                  <a:srgbClr val="455F51"/>
                </a:solidFill>
                <a:latin typeface="Arial"/>
                <a:cs typeface="Arial"/>
              </a:rPr>
              <a:t>rescue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204959" y="3217164"/>
            <a:ext cx="1609344" cy="238963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47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4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10662285" cy="1809114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04">
                <a:solidFill>
                  <a:srgbClr val="455F51"/>
                </a:solidFill>
                <a:latin typeface="Arial"/>
                <a:cs typeface="Arial"/>
              </a:rPr>
              <a:t>Event </a:t>
            </a:r>
            <a:r>
              <a:rPr sz="2800" spc="-25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= 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user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drug, </a:t>
            </a:r>
            <a:r>
              <a:rPr sz="2800" spc="-204">
                <a:solidFill>
                  <a:srgbClr val="455F51"/>
                </a:solidFill>
                <a:latin typeface="Arial"/>
                <a:cs typeface="Arial"/>
              </a:rPr>
              <a:t>Event </a:t>
            </a:r>
            <a:r>
              <a:rPr sz="2800" spc="-350">
                <a:solidFill>
                  <a:srgbClr val="455F51"/>
                </a:solidFill>
                <a:latin typeface="Arial"/>
                <a:cs typeface="Arial"/>
              </a:rPr>
              <a:t>B </a:t>
            </a: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=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tested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positively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2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drug.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15">
                <a:solidFill>
                  <a:srgbClr val="455F51"/>
                </a:solidFill>
                <a:latin typeface="Arial"/>
                <a:cs typeface="Arial"/>
              </a:rPr>
              <a:t>We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work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out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from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information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235">
                <a:solidFill>
                  <a:srgbClr val="455F51"/>
                </a:solidFill>
                <a:latin typeface="Arial"/>
                <a:cs typeface="Arial"/>
              </a:rPr>
              <a:t>P(B)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210">
                <a:solidFill>
                  <a:srgbClr val="455F51"/>
                </a:solidFill>
                <a:latin typeface="Arial"/>
                <a:cs typeface="Arial"/>
              </a:rPr>
              <a:t>1.3%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(0.99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*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0.003</a:t>
            </a:r>
            <a:r>
              <a:rPr sz="2800" spc="3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+</a:t>
            </a:r>
            <a:endParaRPr sz="2800">
              <a:latin typeface="Arial"/>
              <a:cs typeface="Arial"/>
            </a:endParaRPr>
          </a:p>
          <a:p>
            <a:pPr marL="268605" marR="248285">
              <a:lnSpc>
                <a:spcPct val="100000"/>
              </a:lnSpc>
            </a:pP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0.01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*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0.997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testing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positive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if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do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use,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plus</a:t>
            </a:r>
            <a:r>
              <a:rPr sz="2800" spc="-2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testing positive </a:t>
            </a:r>
            <a:r>
              <a:rPr sz="2800" spc="45">
                <a:solidFill>
                  <a:srgbClr val="455F51"/>
                </a:solidFill>
                <a:latin typeface="Arial"/>
                <a:cs typeface="Arial"/>
              </a:rPr>
              <a:t>if</a:t>
            </a:r>
            <a:r>
              <a:rPr sz="2800" spc="-4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don’t.)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328166" y="4322953"/>
            <a:ext cx="816610" cy="328930"/>
          </a:xfrm>
          <a:custGeom>
            <a:rect l="l" t="t" r="r" b="b"/>
            <a:pathLst>
              <a:path w="816610" h="328929">
                <a:moveTo>
                  <a:pt x="414654" y="2413"/>
                </a:moveTo>
                <a:lnTo>
                  <a:pt x="387984" y="2413"/>
                </a:lnTo>
                <a:lnTo>
                  <a:pt x="387984" y="325120"/>
                </a:lnTo>
                <a:lnTo>
                  <a:pt x="414654" y="325120"/>
                </a:lnTo>
                <a:lnTo>
                  <a:pt x="414654" y="2413"/>
                </a:lnTo>
                <a:close/>
              </a:path>
              <a:path w="816610" h="328929">
                <a:moveTo>
                  <a:pt x="711581" y="0"/>
                </a:moveTo>
                <a:lnTo>
                  <a:pt x="706882" y="13335"/>
                </a:lnTo>
                <a:lnTo>
                  <a:pt x="725932" y="21597"/>
                </a:lnTo>
                <a:lnTo>
                  <a:pt x="742315" y="33051"/>
                </a:lnTo>
                <a:lnTo>
                  <a:pt x="767079" y="65532"/>
                </a:lnTo>
                <a:lnTo>
                  <a:pt x="781653" y="109219"/>
                </a:lnTo>
                <a:lnTo>
                  <a:pt x="786510" y="162814"/>
                </a:lnTo>
                <a:lnTo>
                  <a:pt x="785276" y="191845"/>
                </a:lnTo>
                <a:lnTo>
                  <a:pt x="775473" y="241859"/>
                </a:lnTo>
                <a:lnTo>
                  <a:pt x="755931" y="280965"/>
                </a:lnTo>
                <a:lnTo>
                  <a:pt x="726126" y="307306"/>
                </a:lnTo>
                <a:lnTo>
                  <a:pt x="707390" y="315595"/>
                </a:lnTo>
                <a:lnTo>
                  <a:pt x="711581" y="328930"/>
                </a:lnTo>
                <a:lnTo>
                  <a:pt x="756411" y="307895"/>
                </a:lnTo>
                <a:lnTo>
                  <a:pt x="789432" y="271526"/>
                </a:lnTo>
                <a:lnTo>
                  <a:pt x="809720" y="222678"/>
                </a:lnTo>
                <a:lnTo>
                  <a:pt x="816483" y="164592"/>
                </a:lnTo>
                <a:lnTo>
                  <a:pt x="814772" y="134417"/>
                </a:lnTo>
                <a:lnTo>
                  <a:pt x="801159" y="80974"/>
                </a:lnTo>
                <a:lnTo>
                  <a:pt x="774303" y="37468"/>
                </a:lnTo>
                <a:lnTo>
                  <a:pt x="735441" y="8616"/>
                </a:lnTo>
                <a:lnTo>
                  <a:pt x="711581" y="0"/>
                </a:lnTo>
                <a:close/>
              </a:path>
              <a:path w="816610" h="328929">
                <a:moveTo>
                  <a:pt x="104902" y="0"/>
                </a:moveTo>
                <a:lnTo>
                  <a:pt x="60118" y="21113"/>
                </a:lnTo>
                <a:lnTo>
                  <a:pt x="27050" y="57658"/>
                </a:lnTo>
                <a:lnTo>
                  <a:pt x="6762" y="106553"/>
                </a:lnTo>
                <a:lnTo>
                  <a:pt x="0" y="164592"/>
                </a:lnTo>
                <a:lnTo>
                  <a:pt x="1690" y="194784"/>
                </a:lnTo>
                <a:lnTo>
                  <a:pt x="15216" y="248263"/>
                </a:lnTo>
                <a:lnTo>
                  <a:pt x="42054" y="291621"/>
                </a:lnTo>
                <a:lnTo>
                  <a:pt x="80968" y="320335"/>
                </a:lnTo>
                <a:lnTo>
                  <a:pt x="104902" y="328930"/>
                </a:lnTo>
                <a:lnTo>
                  <a:pt x="108965" y="315595"/>
                </a:lnTo>
                <a:lnTo>
                  <a:pt x="90249" y="307306"/>
                </a:lnTo>
                <a:lnTo>
                  <a:pt x="74104" y="295767"/>
                </a:lnTo>
                <a:lnTo>
                  <a:pt x="49530" y="262890"/>
                </a:lnTo>
                <a:lnTo>
                  <a:pt x="34845" y="218186"/>
                </a:lnTo>
                <a:lnTo>
                  <a:pt x="29971" y="162814"/>
                </a:lnTo>
                <a:lnTo>
                  <a:pt x="31188" y="134790"/>
                </a:lnTo>
                <a:lnTo>
                  <a:pt x="40955" y="86125"/>
                </a:lnTo>
                <a:lnTo>
                  <a:pt x="60577" y="47696"/>
                </a:lnTo>
                <a:lnTo>
                  <a:pt x="90624" y="21597"/>
                </a:lnTo>
                <a:lnTo>
                  <a:pt x="109600" y="13335"/>
                </a:lnTo>
                <a:lnTo>
                  <a:pt x="104902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98068" y="4221860"/>
            <a:ext cx="123253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50">
                <a:solidFill>
                  <a:srgbClr val="455F51"/>
                </a:solidFill>
                <a:latin typeface="DejaVu Sans"/>
                <a:cs typeface="DejaVu Sans"/>
              </a:rPr>
              <a:t>𝑃 </a:t>
            </a:r>
            <a:r>
              <a:rPr sz="2800" spc="85">
                <a:solidFill>
                  <a:srgbClr val="455F51"/>
                </a:solidFill>
                <a:latin typeface="DejaVu Sans"/>
                <a:cs typeface="DejaVu Sans"/>
              </a:rPr>
              <a:t>𝐴</a:t>
            </a:r>
            <a:r>
              <a:rPr sz="2800" spc="229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800" spc="150">
                <a:solidFill>
                  <a:srgbClr val="455F51"/>
                </a:solidFill>
                <a:latin typeface="DejaVu Sans"/>
                <a:cs typeface="DejaVu Sans"/>
              </a:rPr>
              <a:t>𝐵</a:t>
            </a:r>
            <a:endParaRPr sz="2800">
              <a:latin typeface="DejaVu Sans"/>
              <a:cs typeface="DejaVu Sans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836036" y="4175886"/>
            <a:ext cx="345440" cy="240029"/>
          </a:xfrm>
          <a:custGeom>
            <a:rect l="l" t="t" r="r" b="b"/>
            <a:pathLst>
              <a:path w="345439" h="240028">
                <a:moveTo>
                  <a:pt x="268986" y="0"/>
                </a:moveTo>
                <a:lnTo>
                  <a:pt x="265556" y="9651"/>
                </a:lnTo>
                <a:lnTo>
                  <a:pt x="279439" y="15676"/>
                </a:lnTo>
                <a:lnTo>
                  <a:pt x="291369" y="24034"/>
                </a:lnTo>
                <a:lnTo>
                  <a:pt x="315612" y="62773"/>
                </a:lnTo>
                <a:lnTo>
                  <a:pt x="323595" y="118744"/>
                </a:lnTo>
                <a:lnTo>
                  <a:pt x="322712" y="139888"/>
                </a:lnTo>
                <a:lnTo>
                  <a:pt x="309371" y="191769"/>
                </a:lnTo>
                <a:lnTo>
                  <a:pt x="279582" y="224131"/>
                </a:lnTo>
                <a:lnTo>
                  <a:pt x="265938" y="230250"/>
                </a:lnTo>
                <a:lnTo>
                  <a:pt x="268986" y="239902"/>
                </a:lnTo>
                <a:lnTo>
                  <a:pt x="314777" y="212685"/>
                </a:lnTo>
                <a:lnTo>
                  <a:pt x="340550" y="162385"/>
                </a:lnTo>
                <a:lnTo>
                  <a:pt x="345439" y="120014"/>
                </a:lnTo>
                <a:lnTo>
                  <a:pt x="344201" y="98008"/>
                </a:lnTo>
                <a:lnTo>
                  <a:pt x="334295" y="59043"/>
                </a:lnTo>
                <a:lnTo>
                  <a:pt x="301640" y="15351"/>
                </a:lnTo>
                <a:lnTo>
                  <a:pt x="286390" y="6264"/>
                </a:lnTo>
                <a:lnTo>
                  <a:pt x="268986" y="0"/>
                </a:lnTo>
                <a:close/>
              </a:path>
              <a:path w="345439" h="240028">
                <a:moveTo>
                  <a:pt x="76581" y="0"/>
                </a:moveTo>
                <a:lnTo>
                  <a:pt x="30789" y="27271"/>
                </a:lnTo>
                <a:lnTo>
                  <a:pt x="4952" y="77692"/>
                </a:lnTo>
                <a:lnTo>
                  <a:pt x="0" y="120014"/>
                </a:lnTo>
                <a:lnTo>
                  <a:pt x="1238" y="142039"/>
                </a:lnTo>
                <a:lnTo>
                  <a:pt x="11144" y="181040"/>
                </a:lnTo>
                <a:lnTo>
                  <a:pt x="43815" y="224567"/>
                </a:lnTo>
                <a:lnTo>
                  <a:pt x="76581" y="239902"/>
                </a:lnTo>
                <a:lnTo>
                  <a:pt x="79629" y="230250"/>
                </a:lnTo>
                <a:lnTo>
                  <a:pt x="65912" y="224131"/>
                </a:lnTo>
                <a:lnTo>
                  <a:pt x="54101" y="215677"/>
                </a:lnTo>
                <a:lnTo>
                  <a:pt x="29954" y="176412"/>
                </a:lnTo>
                <a:lnTo>
                  <a:pt x="21970" y="118744"/>
                </a:lnTo>
                <a:lnTo>
                  <a:pt x="22854" y="98294"/>
                </a:lnTo>
                <a:lnTo>
                  <a:pt x="36194" y="47751"/>
                </a:lnTo>
                <a:lnTo>
                  <a:pt x="66127" y="15676"/>
                </a:lnTo>
                <a:lnTo>
                  <a:pt x="80010" y="9651"/>
                </a:lnTo>
                <a:lnTo>
                  <a:pt x="76581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399923" y="4140327"/>
            <a:ext cx="741680" cy="313055"/>
          </a:xfrm>
          <a:custGeom>
            <a:rect l="l" t="t" r="r" b="b"/>
            <a:pathLst>
              <a:path w="741679" h="313054">
                <a:moveTo>
                  <a:pt x="659251" y="0"/>
                </a:moveTo>
                <a:lnTo>
                  <a:pt x="656076" y="10414"/>
                </a:lnTo>
                <a:lnTo>
                  <a:pt x="670409" y="17841"/>
                </a:lnTo>
                <a:lnTo>
                  <a:pt x="682920" y="28686"/>
                </a:lnTo>
                <a:lnTo>
                  <a:pt x="709285" y="81081"/>
                </a:lnTo>
                <a:lnTo>
                  <a:pt x="717182" y="129087"/>
                </a:lnTo>
                <a:lnTo>
                  <a:pt x="718179" y="156591"/>
                </a:lnTo>
                <a:lnTo>
                  <a:pt x="717182" y="184021"/>
                </a:lnTo>
                <a:lnTo>
                  <a:pt x="709285" y="231975"/>
                </a:lnTo>
                <a:lnTo>
                  <a:pt x="693598" y="270101"/>
                </a:lnTo>
                <a:lnTo>
                  <a:pt x="656076" y="302641"/>
                </a:lnTo>
                <a:lnTo>
                  <a:pt x="659251" y="312928"/>
                </a:lnTo>
                <a:lnTo>
                  <a:pt x="694191" y="294354"/>
                </a:lnTo>
                <a:lnTo>
                  <a:pt x="720084" y="259206"/>
                </a:lnTo>
                <a:lnTo>
                  <a:pt x="736086" y="211836"/>
                </a:lnTo>
                <a:lnTo>
                  <a:pt x="741420" y="156464"/>
                </a:lnTo>
                <a:lnTo>
                  <a:pt x="740086" y="127819"/>
                </a:lnTo>
                <a:lnTo>
                  <a:pt x="729418" y="76436"/>
                </a:lnTo>
                <a:lnTo>
                  <a:pt x="708275" y="34147"/>
                </a:lnTo>
                <a:lnTo>
                  <a:pt x="677846" y="7286"/>
                </a:lnTo>
                <a:lnTo>
                  <a:pt x="659251" y="0"/>
                </a:lnTo>
                <a:close/>
              </a:path>
              <a:path w="741679" h="313054">
                <a:moveTo>
                  <a:pt x="387598" y="0"/>
                </a:moveTo>
                <a:lnTo>
                  <a:pt x="368167" y="0"/>
                </a:lnTo>
                <a:lnTo>
                  <a:pt x="368167" y="312928"/>
                </a:lnTo>
                <a:lnTo>
                  <a:pt x="387598" y="312928"/>
                </a:lnTo>
                <a:lnTo>
                  <a:pt x="387598" y="0"/>
                </a:lnTo>
                <a:close/>
              </a:path>
              <a:path w="741679" h="313054">
                <a:moveTo>
                  <a:pt x="82290" y="0"/>
                </a:moveTo>
                <a:lnTo>
                  <a:pt x="47349" y="18668"/>
                </a:lnTo>
                <a:lnTo>
                  <a:pt x="21457" y="53721"/>
                </a:lnTo>
                <a:lnTo>
                  <a:pt x="5343" y="101139"/>
                </a:lnTo>
                <a:lnTo>
                  <a:pt x="0" y="156591"/>
                </a:lnTo>
                <a:lnTo>
                  <a:pt x="1329" y="185162"/>
                </a:lnTo>
                <a:lnTo>
                  <a:pt x="12049" y="236509"/>
                </a:lnTo>
                <a:lnTo>
                  <a:pt x="33266" y="278852"/>
                </a:lnTo>
                <a:lnTo>
                  <a:pt x="63694" y="305712"/>
                </a:lnTo>
                <a:lnTo>
                  <a:pt x="82290" y="312928"/>
                </a:lnTo>
                <a:lnTo>
                  <a:pt x="85465" y="302641"/>
                </a:lnTo>
                <a:lnTo>
                  <a:pt x="71060" y="295159"/>
                </a:lnTo>
                <a:lnTo>
                  <a:pt x="58525" y="284321"/>
                </a:lnTo>
                <a:lnTo>
                  <a:pt x="32202" y="231975"/>
                </a:lnTo>
                <a:lnTo>
                  <a:pt x="24340" y="184021"/>
                </a:lnTo>
                <a:lnTo>
                  <a:pt x="23366" y="156464"/>
                </a:lnTo>
                <a:lnTo>
                  <a:pt x="24340" y="129087"/>
                </a:lnTo>
                <a:lnTo>
                  <a:pt x="32202" y="81081"/>
                </a:lnTo>
                <a:lnTo>
                  <a:pt x="47871" y="42935"/>
                </a:lnTo>
                <a:lnTo>
                  <a:pt x="85465" y="10414"/>
                </a:lnTo>
                <a:lnTo>
                  <a:pt x="82290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311525" y="4572127"/>
            <a:ext cx="353060" cy="240029"/>
          </a:xfrm>
          <a:custGeom>
            <a:rect l="l" t="t" r="r" b="b"/>
            <a:pathLst>
              <a:path w="353060" h="240028">
                <a:moveTo>
                  <a:pt x="276605" y="0"/>
                </a:moveTo>
                <a:lnTo>
                  <a:pt x="273176" y="9652"/>
                </a:lnTo>
                <a:lnTo>
                  <a:pt x="287059" y="15676"/>
                </a:lnTo>
                <a:lnTo>
                  <a:pt x="298989" y="24034"/>
                </a:lnTo>
                <a:lnTo>
                  <a:pt x="323232" y="62773"/>
                </a:lnTo>
                <a:lnTo>
                  <a:pt x="331215" y="118745"/>
                </a:lnTo>
                <a:lnTo>
                  <a:pt x="330332" y="139888"/>
                </a:lnTo>
                <a:lnTo>
                  <a:pt x="316991" y="191770"/>
                </a:lnTo>
                <a:lnTo>
                  <a:pt x="287202" y="224131"/>
                </a:lnTo>
                <a:lnTo>
                  <a:pt x="273558" y="230250"/>
                </a:lnTo>
                <a:lnTo>
                  <a:pt x="276605" y="239903"/>
                </a:lnTo>
                <a:lnTo>
                  <a:pt x="322397" y="212685"/>
                </a:lnTo>
                <a:lnTo>
                  <a:pt x="348170" y="162385"/>
                </a:lnTo>
                <a:lnTo>
                  <a:pt x="353060" y="120015"/>
                </a:lnTo>
                <a:lnTo>
                  <a:pt x="351821" y="98008"/>
                </a:lnTo>
                <a:lnTo>
                  <a:pt x="341915" y="59043"/>
                </a:lnTo>
                <a:lnTo>
                  <a:pt x="309260" y="15351"/>
                </a:lnTo>
                <a:lnTo>
                  <a:pt x="294010" y="6264"/>
                </a:lnTo>
                <a:lnTo>
                  <a:pt x="276605" y="0"/>
                </a:lnTo>
                <a:close/>
              </a:path>
              <a:path w="353060" h="240028">
                <a:moveTo>
                  <a:pt x="76580" y="0"/>
                </a:moveTo>
                <a:lnTo>
                  <a:pt x="30789" y="27271"/>
                </a:lnTo>
                <a:lnTo>
                  <a:pt x="4953" y="77692"/>
                </a:lnTo>
                <a:lnTo>
                  <a:pt x="0" y="120015"/>
                </a:lnTo>
                <a:lnTo>
                  <a:pt x="1238" y="142039"/>
                </a:lnTo>
                <a:lnTo>
                  <a:pt x="11144" y="181040"/>
                </a:lnTo>
                <a:lnTo>
                  <a:pt x="43814" y="224567"/>
                </a:lnTo>
                <a:lnTo>
                  <a:pt x="76580" y="239903"/>
                </a:lnTo>
                <a:lnTo>
                  <a:pt x="79628" y="230250"/>
                </a:lnTo>
                <a:lnTo>
                  <a:pt x="65912" y="224131"/>
                </a:lnTo>
                <a:lnTo>
                  <a:pt x="54101" y="215677"/>
                </a:lnTo>
                <a:lnTo>
                  <a:pt x="29954" y="176412"/>
                </a:lnTo>
                <a:lnTo>
                  <a:pt x="21971" y="118745"/>
                </a:lnTo>
                <a:lnTo>
                  <a:pt x="22854" y="98294"/>
                </a:lnTo>
                <a:lnTo>
                  <a:pt x="36195" y="47752"/>
                </a:lnTo>
                <a:lnTo>
                  <a:pt x="66127" y="15676"/>
                </a:lnTo>
                <a:lnTo>
                  <a:pt x="80010" y="9652"/>
                </a:lnTo>
                <a:lnTo>
                  <a:pt x="76580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503420" y="4475988"/>
            <a:ext cx="1330960" cy="22860"/>
          </a:xfrm>
          <a:custGeom>
            <a:rect l="l" t="t" r="r" b="b"/>
            <a:pathLst>
              <a:path w="1330960" h="22860">
                <a:moveTo>
                  <a:pt x="1330452" y="0"/>
                </a:moveTo>
                <a:lnTo>
                  <a:pt x="0" y="0"/>
                </a:lnTo>
                <a:lnTo>
                  <a:pt x="0" y="22860"/>
                </a:lnTo>
                <a:lnTo>
                  <a:pt x="1330452" y="22860"/>
                </a:lnTo>
                <a:lnTo>
                  <a:pt x="1330452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223261" y="3934952"/>
            <a:ext cx="4885690" cy="897890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710"/>
              </a:spcBef>
              <a:tabLst>
                <a:tab pos="2021205"/>
              </a:tabLst>
            </a:pPr>
            <a:r>
              <a:rPr sz="4200" spc="-390" baseline="-32738">
                <a:solidFill>
                  <a:srgbClr val="455F51"/>
                </a:solidFill>
                <a:latin typeface="DejaVu Sans"/>
                <a:cs typeface="DejaVu Sans"/>
              </a:rPr>
              <a:t>= </a:t>
            </a:r>
            <a:r>
              <a:rPr sz="3075" u="heavy" spc="127" baseline="1355">
                <a:solidFill>
                  <a:srgbClr val="455F51"/>
                </a:solidFill>
                <a:uFill>
                  <a:solidFill>
                    <a:srgbClr val="455F51"/>
                  </a:solidFill>
                </a:uFill>
                <a:latin typeface="DejaVu Sans"/>
                <a:cs typeface="DejaVu Sans"/>
              </a:rPr>
              <a:t>𝑃 </a:t>
            </a:r>
            <a:r>
              <a:rPr sz="3075" u="heavy" spc="179" baseline="1355">
                <a:solidFill>
                  <a:srgbClr val="455F51"/>
                </a:solidFill>
                <a:uFill>
                  <a:solidFill>
                    <a:srgbClr val="455F51"/>
                  </a:solidFill>
                </a:uFill>
                <a:latin typeface="DejaVu Sans"/>
                <a:cs typeface="DejaVu Sans"/>
              </a:rPr>
              <a:t>𝐴 </a:t>
            </a:r>
            <a:r>
              <a:rPr sz="3075" u="heavy" spc="127" baseline="1355">
                <a:solidFill>
                  <a:srgbClr val="455F51"/>
                </a:solidFill>
                <a:uFill>
                  <a:solidFill>
                    <a:srgbClr val="455F51"/>
                  </a:solidFill>
                </a:uFill>
                <a:latin typeface="DejaVu Sans"/>
                <a:cs typeface="DejaVu Sans"/>
              </a:rPr>
              <a:t>𝑃</a:t>
            </a:r>
            <a:r>
              <a:rPr sz="3075" u="heavy" spc="1102" baseline="1355">
                <a:solidFill>
                  <a:srgbClr val="455F51"/>
                </a:solidFill>
                <a:uFill>
                  <a:solidFill>
                    <a:srgbClr val="455F51"/>
                  </a:solidFill>
                </a:uFill>
                <a:latin typeface="DejaVu Sans"/>
                <a:cs typeface="DejaVu Sans"/>
              </a:rPr>
              <a:t> </a:t>
            </a:r>
            <a:r>
              <a:rPr sz="2800" u="heavy" spc="150">
                <a:solidFill>
                  <a:srgbClr val="455F51"/>
                </a:solidFill>
                <a:uFill>
                  <a:solidFill>
                    <a:srgbClr val="455F51"/>
                  </a:solidFill>
                </a:uFill>
                <a:latin typeface="DejaVu Sans"/>
                <a:cs typeface="DejaVu Sans"/>
              </a:rPr>
              <a:t>𝐵</a:t>
            </a:r>
            <a:r>
              <a:rPr sz="2800" u="heavy" spc="-170">
                <a:solidFill>
                  <a:srgbClr val="455F51"/>
                </a:solidFill>
                <a:uFill>
                  <a:solidFill>
                    <a:srgbClr val="455F51"/>
                  </a:solidFill>
                </a:uFill>
                <a:latin typeface="DejaVu Sans"/>
                <a:cs typeface="DejaVu Sans"/>
              </a:rPr>
              <a:t> </a:t>
            </a:r>
            <a:r>
              <a:rPr sz="2800" u="heavy" spc="85">
                <a:solidFill>
                  <a:srgbClr val="455F51"/>
                </a:solidFill>
                <a:uFill>
                  <a:solidFill>
                    <a:srgbClr val="455F51"/>
                  </a:solidFill>
                </a:uFill>
                <a:latin typeface="DejaVu Sans"/>
                <a:cs typeface="DejaVu Sans"/>
              </a:rPr>
              <a:t>𝐴</a:t>
            </a:r>
            <a:r>
              <a:rPr sz="2800" spc="85">
                <a:solidFill>
                  <a:srgbClr val="455F51"/>
                </a:solidFill>
                <a:latin typeface="DejaVu Sans"/>
                <a:cs typeface="DejaVu Sans"/>
              </a:rPr>
              <a:t>	</a:t>
            </a:r>
            <a:r>
              <a:rPr sz="4200" spc="-367" baseline="-32738">
                <a:solidFill>
                  <a:srgbClr val="455F51"/>
                </a:solidFill>
                <a:latin typeface="Arial"/>
                <a:cs typeface="Arial"/>
              </a:rPr>
              <a:t>= </a:t>
            </a:r>
            <a:r>
              <a:rPr sz="2050" spc="-145">
                <a:solidFill>
                  <a:srgbClr val="455F51"/>
                </a:solidFill>
                <a:latin typeface="DejaVu Sans"/>
                <a:cs typeface="DejaVu Sans"/>
              </a:rPr>
              <a:t>0.003 </a:t>
            </a:r>
            <a:r>
              <a:rPr sz="2050" spc="-290">
                <a:solidFill>
                  <a:srgbClr val="455F51"/>
                </a:solidFill>
                <a:latin typeface="DejaVu Sans"/>
                <a:cs typeface="DejaVu Sans"/>
              </a:rPr>
              <a:t>∗0.99 </a:t>
            </a:r>
            <a:r>
              <a:rPr sz="4200" spc="-367" baseline="-32738">
                <a:solidFill>
                  <a:srgbClr val="455F51"/>
                </a:solidFill>
                <a:latin typeface="Arial"/>
                <a:cs typeface="Arial"/>
              </a:rPr>
              <a:t>=</a:t>
            </a:r>
            <a:r>
              <a:rPr sz="4200" spc="-315" baseline="-32738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200" spc="-300" baseline="-32738">
                <a:solidFill>
                  <a:srgbClr val="455F51"/>
                </a:solidFill>
                <a:latin typeface="Arial"/>
                <a:cs typeface="Arial"/>
              </a:rPr>
              <a:t>22.8%</a:t>
            </a:r>
            <a:endParaRPr sz="4200" baseline="-32738">
              <a:latin typeface="Arial"/>
              <a:cs typeface="Arial"/>
            </a:endParaRPr>
          </a:p>
          <a:p>
            <a:pPr marL="890269">
              <a:lnSpc>
                <a:spcPct val="100000"/>
              </a:lnSpc>
              <a:spcBef>
                <a:spcPts val="439"/>
              </a:spcBef>
              <a:tabLst>
                <a:tab pos="2617470"/>
              </a:tabLst>
            </a:pPr>
            <a:r>
              <a:rPr sz="2050" spc="85">
                <a:solidFill>
                  <a:srgbClr val="455F51"/>
                </a:solidFill>
                <a:latin typeface="DejaVu Sans"/>
                <a:cs typeface="DejaVu Sans"/>
              </a:rPr>
              <a:t>𝑃</a:t>
            </a:r>
            <a:r>
              <a:rPr sz="2050" spc="26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050" spc="150">
                <a:solidFill>
                  <a:srgbClr val="455F51"/>
                </a:solidFill>
                <a:latin typeface="DejaVu Sans"/>
                <a:cs typeface="DejaVu Sans"/>
              </a:rPr>
              <a:t>𝐵	</a:t>
            </a:r>
            <a:r>
              <a:rPr sz="2050" spc="-145">
                <a:solidFill>
                  <a:srgbClr val="455F51"/>
                </a:solidFill>
                <a:latin typeface="DejaVu Sans"/>
                <a:cs typeface="DejaVu Sans"/>
              </a:rPr>
              <a:t>0.013</a:t>
            </a:r>
            <a:endParaRPr sz="2050">
              <a:latin typeface="DejaVu Sans"/>
              <a:cs typeface="DejaVu San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98068" y="4818126"/>
            <a:ext cx="10687050" cy="13430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5080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335">
                <a:solidFill>
                  <a:srgbClr val="455F51"/>
                </a:solidFill>
                <a:latin typeface="Arial"/>
                <a:cs typeface="Arial"/>
              </a:rPr>
              <a:t>So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odds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someone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being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an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actual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user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drug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given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they 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tested positive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only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22.8%!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Even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though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P(B|A)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high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(99%), </a:t>
            </a:r>
            <a:r>
              <a:rPr sz="2800" spc="8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doesn’t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mean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P(A|B)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is</a:t>
            </a:r>
            <a:r>
              <a:rPr sz="2800" spc="-40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high.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61385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80">
                <a:solidFill>
                  <a:srgbClr val="455F51"/>
                </a:solidFill>
                <a:latin typeface="Arial"/>
                <a:cs typeface="Arial"/>
              </a:rPr>
              <a:t>Bayes’ </a:t>
            </a:r>
            <a:r>
              <a:rPr sz="4000" b="0" spc="-195">
                <a:solidFill>
                  <a:srgbClr val="455F51"/>
                </a:solidFill>
                <a:latin typeface="Arial"/>
                <a:cs typeface="Arial"/>
              </a:rPr>
              <a:t>Theorem </a:t>
            </a:r>
            <a:r>
              <a:rPr sz="4000" b="0" spc="3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4000" b="0" spc="-4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4000" b="0" spc="-4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25">
                <a:solidFill>
                  <a:srgbClr val="455F51"/>
                </a:solidFill>
                <a:latin typeface="Arial"/>
                <a:cs typeface="Arial"/>
              </a:rPr>
              <a:t>rescue</a:t>
            </a:r>
            <a:endParaRPr sz="4000">
              <a:latin typeface="Arial"/>
              <a:cs typeface="Arial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48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49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6302375" cy="312737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Fit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line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set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800" spc="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observations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35">
                <a:solidFill>
                  <a:srgbClr val="455F51"/>
                </a:solidFill>
                <a:latin typeface="Arial"/>
                <a:cs typeface="Arial"/>
              </a:rPr>
              <a:t>Use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this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line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predict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unobserved</a:t>
            </a:r>
            <a:r>
              <a:rPr sz="2800" spc="-2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values</a:t>
            </a:r>
            <a:endParaRPr sz="2800">
              <a:latin typeface="Arial"/>
              <a:cs typeface="Arial"/>
            </a:endParaRPr>
          </a:p>
          <a:p>
            <a:pPr marL="268605" marR="3302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I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don’t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know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why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they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call </a:t>
            </a:r>
            <a:r>
              <a:rPr sz="2800" spc="80">
                <a:solidFill>
                  <a:srgbClr val="455F51"/>
                </a:solidFill>
                <a:latin typeface="Arial"/>
                <a:cs typeface="Arial"/>
              </a:rPr>
              <a:t>it</a:t>
            </a:r>
            <a:r>
              <a:rPr sz="2800" spc="-5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“regression.” 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It’s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really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misleading. </a:t>
            </a:r>
            <a:r>
              <a:rPr sz="2800" spc="-295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use </a:t>
            </a:r>
            <a:r>
              <a:rPr sz="2800" spc="8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predict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points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future,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past,  whatever.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fact </a:t>
            </a:r>
            <a:r>
              <a:rPr sz="2800" spc="-20">
                <a:solidFill>
                  <a:srgbClr val="455F51"/>
                </a:solidFill>
                <a:latin typeface="Arial"/>
                <a:cs typeface="Arial"/>
              </a:rPr>
              <a:t>time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usually </a:t>
            </a:r>
            <a:r>
              <a:rPr sz="2800" spc="-204">
                <a:solidFill>
                  <a:srgbClr val="455F51"/>
                </a:solidFill>
                <a:latin typeface="Arial"/>
                <a:cs typeface="Arial"/>
              </a:rPr>
              <a:t>has</a:t>
            </a:r>
            <a:r>
              <a:rPr sz="2800" spc="-2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nothing 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do </a:t>
            </a:r>
            <a:r>
              <a:rPr sz="2800" spc="10">
                <a:solidFill>
                  <a:srgbClr val="455F51"/>
                </a:solidFill>
                <a:latin typeface="Arial"/>
                <a:cs typeface="Arial"/>
              </a:rPr>
              <a:t>with</a:t>
            </a:r>
            <a:r>
              <a:rPr sz="2800" spc="-3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30">
                <a:solidFill>
                  <a:srgbClr val="455F51"/>
                </a:solidFill>
                <a:latin typeface="Arial"/>
                <a:cs typeface="Arial"/>
              </a:rPr>
              <a:t>it.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3630929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Linear</a:t>
            </a:r>
            <a:r>
              <a:rPr sz="4000" b="0" spc="-2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75">
                <a:solidFill>
                  <a:srgbClr val="455F51"/>
                </a:solidFill>
                <a:latin typeface="Arial"/>
                <a:cs typeface="Arial"/>
              </a:rPr>
              <a:t>Regression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685275" y="4250146"/>
            <a:ext cx="4265932" cy="2525556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49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309308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365">
                <a:solidFill>
                  <a:srgbClr val="FFFFFF"/>
                </a:solidFill>
                <a:latin typeface="Arial"/>
                <a:cs typeface="Arial"/>
              </a:rPr>
              <a:t>Types </a:t>
            </a:r>
            <a:r>
              <a:rPr b="0" spc="-65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b="0" spc="-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0" spc="-245">
                <a:solidFill>
                  <a:srgbClr val="FFFFFF"/>
                </a:solidFill>
                <a:latin typeface="Arial"/>
                <a:cs typeface="Arial"/>
              </a:rPr>
              <a:t>Data</a:t>
            </a: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5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5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6690"/>
            <a:ext cx="7769859" cy="4187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100"/>
              </a:spcBef>
              <a:buClr>
                <a:srgbClr val="37A76E"/>
              </a:buClr>
              <a:buFont typeface="Georgia"/>
              <a:buChar char="•"/>
              <a:tabLst>
                <a:tab pos="268605"/>
                <a:tab pos="269240"/>
              </a:tabLst>
            </a:pPr>
            <a:r>
              <a:rPr sz="2400" spc="-114">
                <a:solidFill>
                  <a:srgbClr val="455F51"/>
                </a:solidFill>
                <a:latin typeface="Arial"/>
                <a:cs typeface="Arial"/>
              </a:rPr>
              <a:t>Usually </a:t>
            </a:r>
            <a:r>
              <a:rPr sz="2400" spc="-120">
                <a:solidFill>
                  <a:srgbClr val="455F51"/>
                </a:solidFill>
                <a:latin typeface="Arial"/>
                <a:cs typeface="Arial"/>
              </a:rPr>
              <a:t>using </a:t>
            </a:r>
            <a:r>
              <a:rPr sz="2400" spc="-45">
                <a:solidFill>
                  <a:srgbClr val="455F51"/>
                </a:solidFill>
                <a:latin typeface="Arial"/>
                <a:cs typeface="Arial"/>
              </a:rPr>
              <a:t>“least</a:t>
            </a:r>
            <a:r>
              <a:rPr sz="2400" spc="-1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100">
                <a:solidFill>
                  <a:srgbClr val="455F51"/>
                </a:solidFill>
                <a:latin typeface="Arial"/>
                <a:cs typeface="Arial"/>
              </a:rPr>
              <a:t>squares”</a:t>
            </a:r>
            <a:endParaRPr sz="2400">
              <a:latin typeface="Arial"/>
              <a:cs typeface="Arial"/>
            </a:endParaRPr>
          </a:p>
          <a:p>
            <a:pPr marL="268605" marR="412750" indent="-256540">
              <a:lnSpc>
                <a:spcPts val="2590"/>
              </a:lnSpc>
              <a:spcBef>
                <a:spcPts val="340"/>
              </a:spcBef>
              <a:buClr>
                <a:srgbClr val="37A76E"/>
              </a:buClr>
              <a:buFont typeface="Georgia"/>
              <a:buChar char="•"/>
              <a:tabLst>
                <a:tab pos="268605"/>
                <a:tab pos="269240"/>
              </a:tabLst>
            </a:pPr>
            <a:r>
              <a:rPr sz="2400" spc="-80">
                <a:solidFill>
                  <a:srgbClr val="455F51"/>
                </a:solidFill>
                <a:latin typeface="Arial"/>
                <a:cs typeface="Arial"/>
              </a:rPr>
              <a:t>Minimizes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-85">
                <a:solidFill>
                  <a:srgbClr val="455F51"/>
                </a:solidFill>
                <a:latin typeface="Arial"/>
                <a:cs typeface="Arial"/>
              </a:rPr>
              <a:t>squared-error </a:t>
            </a:r>
            <a:r>
              <a:rPr sz="2400" spc="-70">
                <a:solidFill>
                  <a:srgbClr val="455F51"/>
                </a:solidFill>
                <a:latin typeface="Arial"/>
                <a:cs typeface="Arial"/>
              </a:rPr>
              <a:t>between </a:t>
            </a:r>
            <a:r>
              <a:rPr sz="2400" spc="-150">
                <a:solidFill>
                  <a:srgbClr val="455F51"/>
                </a:solidFill>
                <a:latin typeface="Arial"/>
                <a:cs typeface="Arial"/>
              </a:rPr>
              <a:t>each </a:t>
            </a:r>
            <a:r>
              <a:rPr sz="2400" spc="-50">
                <a:solidFill>
                  <a:srgbClr val="455F51"/>
                </a:solidFill>
                <a:latin typeface="Arial"/>
                <a:cs typeface="Arial"/>
              </a:rPr>
              <a:t>point </a:t>
            </a:r>
            <a:r>
              <a:rPr sz="2400" spc="-114">
                <a:solidFill>
                  <a:srgbClr val="455F51"/>
                </a:solidFill>
                <a:latin typeface="Arial"/>
                <a:cs typeface="Arial"/>
              </a:rPr>
              <a:t>and</a:t>
            </a:r>
            <a:r>
              <a:rPr sz="2400" spc="-3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400" spc="-40">
                <a:solidFill>
                  <a:srgbClr val="455F51"/>
                </a:solidFill>
                <a:latin typeface="Arial"/>
                <a:cs typeface="Arial"/>
              </a:rPr>
              <a:t>line</a:t>
            </a:r>
            <a:endParaRPr sz="2400">
              <a:latin typeface="Arial"/>
              <a:cs typeface="Arial"/>
            </a:endParaRPr>
          </a:p>
          <a:p>
            <a:pPr marL="268605" indent="-256540">
              <a:lnSpc>
                <a:spcPts val="2860"/>
              </a:lnSpc>
              <a:buClr>
                <a:srgbClr val="37A76E"/>
              </a:buClr>
              <a:buFont typeface="Georgia"/>
              <a:buChar char="•"/>
              <a:tabLst>
                <a:tab pos="268605"/>
                <a:tab pos="269240"/>
              </a:tabLst>
            </a:pPr>
            <a:r>
              <a:rPr sz="2400" spc="-140">
                <a:solidFill>
                  <a:srgbClr val="455F51"/>
                </a:solidFill>
                <a:latin typeface="Arial"/>
                <a:cs typeface="Arial"/>
              </a:rPr>
              <a:t>Remember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-75">
                <a:solidFill>
                  <a:srgbClr val="455F51"/>
                </a:solidFill>
                <a:latin typeface="Arial"/>
                <a:cs typeface="Arial"/>
              </a:rPr>
              <a:t>slope-intercept </a:t>
            </a:r>
            <a:r>
              <a:rPr sz="2400" spc="-55">
                <a:solidFill>
                  <a:srgbClr val="455F51"/>
                </a:solidFill>
                <a:latin typeface="Arial"/>
                <a:cs typeface="Arial"/>
              </a:rPr>
              <a:t>equation </a:t>
            </a:r>
            <a:r>
              <a:rPr sz="2400" spc="-3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400" spc="-19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400" spc="-80">
                <a:solidFill>
                  <a:srgbClr val="455F51"/>
                </a:solidFill>
                <a:latin typeface="Arial"/>
                <a:cs typeface="Arial"/>
              </a:rPr>
              <a:t>line?</a:t>
            </a:r>
            <a:r>
              <a:rPr sz="24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170">
                <a:solidFill>
                  <a:srgbClr val="455F51"/>
                </a:solidFill>
                <a:latin typeface="Arial"/>
                <a:cs typeface="Arial"/>
              </a:rPr>
              <a:t>y=mx+b</a:t>
            </a:r>
            <a:endParaRPr sz="2400">
              <a:latin typeface="Arial"/>
              <a:cs typeface="Arial"/>
            </a:endParaRPr>
          </a:p>
          <a:p>
            <a:pPr marL="268605" marR="5080" indent="-256540">
              <a:lnSpc>
                <a:spcPts val="2590"/>
              </a:lnSpc>
              <a:spcBef>
                <a:spcPts val="340"/>
              </a:spcBef>
              <a:buClr>
                <a:srgbClr val="37A76E"/>
              </a:buClr>
              <a:buFont typeface="Georgia"/>
              <a:buChar char="•"/>
              <a:tabLst>
                <a:tab pos="268605"/>
                <a:tab pos="269240"/>
              </a:tabLst>
            </a:pPr>
            <a:r>
              <a:rPr sz="2400" spc="-17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-114">
                <a:solidFill>
                  <a:srgbClr val="455F51"/>
                </a:solidFill>
                <a:latin typeface="Arial"/>
                <a:cs typeface="Arial"/>
              </a:rPr>
              <a:t>slope is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-50">
                <a:solidFill>
                  <a:srgbClr val="455F51"/>
                </a:solidFill>
                <a:latin typeface="Arial"/>
                <a:cs typeface="Arial"/>
              </a:rPr>
              <a:t>correlation </a:t>
            </a:r>
            <a:r>
              <a:rPr sz="2400" spc="-70">
                <a:solidFill>
                  <a:srgbClr val="455F51"/>
                </a:solidFill>
                <a:latin typeface="Arial"/>
                <a:cs typeface="Arial"/>
              </a:rPr>
              <a:t>between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5">
                <a:solidFill>
                  <a:srgbClr val="455F51"/>
                </a:solidFill>
                <a:latin typeface="Arial"/>
                <a:cs typeface="Arial"/>
              </a:rPr>
              <a:t>two </a:t>
            </a:r>
            <a:r>
              <a:rPr sz="2400" spc="-105">
                <a:solidFill>
                  <a:srgbClr val="455F51"/>
                </a:solidFill>
                <a:latin typeface="Arial"/>
                <a:cs typeface="Arial"/>
              </a:rPr>
              <a:t>variables</a:t>
            </a:r>
            <a:r>
              <a:rPr sz="2400" spc="-5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60">
                <a:solidFill>
                  <a:srgbClr val="455F51"/>
                </a:solidFill>
                <a:latin typeface="Arial"/>
                <a:cs typeface="Arial"/>
              </a:rPr>
              <a:t>times 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-100">
                <a:solidFill>
                  <a:srgbClr val="455F51"/>
                </a:solidFill>
                <a:latin typeface="Arial"/>
                <a:cs typeface="Arial"/>
              </a:rPr>
              <a:t>standard </a:t>
            </a:r>
            <a:r>
              <a:rPr sz="2400" spc="-55">
                <a:solidFill>
                  <a:srgbClr val="455F51"/>
                </a:solidFill>
                <a:latin typeface="Arial"/>
                <a:cs typeface="Arial"/>
              </a:rPr>
              <a:t>deviation </a:t>
            </a:r>
            <a:r>
              <a:rPr sz="2400" spc="-20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400" spc="-405">
                <a:solidFill>
                  <a:srgbClr val="455F51"/>
                </a:solidFill>
                <a:latin typeface="Arial"/>
                <a:cs typeface="Arial"/>
              </a:rPr>
              <a:t>Y, </a:t>
            </a:r>
            <a:r>
              <a:rPr sz="2400" spc="-65">
                <a:solidFill>
                  <a:srgbClr val="455F51"/>
                </a:solidFill>
                <a:latin typeface="Arial"/>
                <a:cs typeface="Arial"/>
              </a:rPr>
              <a:t>all </a:t>
            </a:r>
            <a:r>
              <a:rPr sz="2400" spc="-70">
                <a:solidFill>
                  <a:srgbClr val="455F51"/>
                </a:solidFill>
                <a:latin typeface="Arial"/>
                <a:cs typeface="Arial"/>
              </a:rPr>
              <a:t>divided </a:t>
            </a:r>
            <a:r>
              <a:rPr sz="2400" spc="-105">
                <a:solidFill>
                  <a:srgbClr val="455F51"/>
                </a:solidFill>
                <a:latin typeface="Arial"/>
                <a:cs typeface="Arial"/>
              </a:rPr>
              <a:t>by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-100">
                <a:solidFill>
                  <a:srgbClr val="455F51"/>
                </a:solidFill>
                <a:latin typeface="Arial"/>
                <a:cs typeface="Arial"/>
              </a:rPr>
              <a:t>standard  </a:t>
            </a:r>
            <a:r>
              <a:rPr sz="2400" spc="-55">
                <a:solidFill>
                  <a:srgbClr val="455F51"/>
                </a:solidFill>
                <a:latin typeface="Arial"/>
                <a:cs typeface="Arial"/>
              </a:rPr>
              <a:t>deviation </a:t>
            </a:r>
            <a:r>
              <a:rPr sz="2400" spc="-20">
                <a:solidFill>
                  <a:srgbClr val="455F51"/>
                </a:solidFill>
                <a:latin typeface="Arial"/>
                <a:cs typeface="Arial"/>
              </a:rPr>
              <a:t>in</a:t>
            </a:r>
            <a:r>
              <a:rPr sz="24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210">
                <a:solidFill>
                  <a:srgbClr val="455F51"/>
                </a:solidFill>
                <a:latin typeface="Arial"/>
                <a:cs typeface="Arial"/>
              </a:rPr>
              <a:t>X.</a:t>
            </a:r>
            <a:endParaRPr sz="2400">
              <a:latin typeface="Arial"/>
              <a:cs typeface="Arial"/>
            </a:endParaRPr>
          </a:p>
          <a:p>
            <a:pPr marL="314325">
              <a:lnSpc>
                <a:spcPts val="2510"/>
              </a:lnSpc>
              <a:spcBef>
                <a:spcPts val="20"/>
              </a:spcBef>
              <a:tabLst>
                <a:tab pos="561340"/>
              </a:tabLst>
            </a:pPr>
            <a:r>
              <a:rPr sz="2200" spc="-5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200" spc="-130">
                <a:solidFill>
                  <a:srgbClr val="455F51"/>
                </a:solidFill>
                <a:latin typeface="Arial"/>
                <a:cs typeface="Arial"/>
              </a:rPr>
              <a:t>Neat </a:t>
            </a:r>
            <a:r>
              <a:rPr sz="2200" spc="-55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2200" spc="-90">
                <a:solidFill>
                  <a:srgbClr val="455F51"/>
                </a:solidFill>
                <a:latin typeface="Arial"/>
                <a:cs typeface="Arial"/>
              </a:rPr>
              <a:t>standard </a:t>
            </a:r>
            <a:r>
              <a:rPr sz="2200" spc="-55">
                <a:solidFill>
                  <a:srgbClr val="455F51"/>
                </a:solidFill>
                <a:latin typeface="Arial"/>
                <a:cs typeface="Arial"/>
              </a:rPr>
              <a:t>deviation how </a:t>
            </a:r>
            <a:r>
              <a:rPr sz="2200" spc="-130">
                <a:solidFill>
                  <a:srgbClr val="455F51"/>
                </a:solidFill>
                <a:latin typeface="Arial"/>
                <a:cs typeface="Arial"/>
              </a:rPr>
              <a:t>some </a:t>
            </a:r>
            <a:r>
              <a:rPr sz="2200" spc="-75">
                <a:solidFill>
                  <a:srgbClr val="455F51"/>
                </a:solidFill>
                <a:latin typeface="Arial"/>
                <a:cs typeface="Arial"/>
              </a:rPr>
              <a:t>real</a:t>
            </a:r>
            <a:r>
              <a:rPr sz="22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200" spc="-75">
                <a:solidFill>
                  <a:srgbClr val="455F51"/>
                </a:solidFill>
                <a:latin typeface="Arial"/>
                <a:cs typeface="Arial"/>
              </a:rPr>
              <a:t>mathematical</a:t>
            </a:r>
            <a:endParaRPr sz="2200">
              <a:latin typeface="Arial"/>
              <a:cs typeface="Arial"/>
            </a:endParaRPr>
          </a:p>
          <a:p>
            <a:pPr marL="561340">
              <a:lnSpc>
                <a:spcPts val="2505"/>
              </a:lnSpc>
            </a:pPr>
            <a:r>
              <a:rPr sz="2200" spc="-95">
                <a:solidFill>
                  <a:srgbClr val="455F51"/>
                </a:solidFill>
                <a:latin typeface="Arial"/>
                <a:cs typeface="Arial"/>
              </a:rPr>
              <a:t>meaning,</a:t>
            </a:r>
            <a:r>
              <a:rPr sz="2200" spc="-11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200" spc="-140">
                <a:solidFill>
                  <a:srgbClr val="455F51"/>
                </a:solidFill>
                <a:latin typeface="Arial"/>
                <a:cs typeface="Arial"/>
              </a:rPr>
              <a:t>eh?</a:t>
            </a:r>
            <a:endParaRPr sz="2200">
              <a:latin typeface="Arial"/>
              <a:cs typeface="Arial"/>
            </a:endParaRPr>
          </a:p>
          <a:p>
            <a:pPr marL="268605" marR="500380" indent="-256540">
              <a:lnSpc>
                <a:spcPts val="2590"/>
              </a:lnSpc>
              <a:spcBef>
                <a:spcPts val="325"/>
              </a:spcBef>
              <a:buClr>
                <a:srgbClr val="37A76E"/>
              </a:buClr>
              <a:buFont typeface="Georgia"/>
              <a:buChar char="•"/>
              <a:tabLst>
                <a:tab pos="268605"/>
                <a:tab pos="269240"/>
              </a:tabLst>
            </a:pPr>
            <a:r>
              <a:rPr sz="2400" spc="-17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-60">
                <a:solidFill>
                  <a:srgbClr val="455F51"/>
                </a:solidFill>
                <a:latin typeface="Arial"/>
                <a:cs typeface="Arial"/>
              </a:rPr>
              <a:t>intercept </a:t>
            </a:r>
            <a:r>
              <a:rPr sz="2400" spc="-114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-125">
                <a:solidFill>
                  <a:srgbClr val="455F51"/>
                </a:solidFill>
                <a:latin typeface="Arial"/>
                <a:cs typeface="Arial"/>
              </a:rPr>
              <a:t>mean </a:t>
            </a:r>
            <a:r>
              <a:rPr sz="2400" spc="-3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400" spc="-434">
                <a:solidFill>
                  <a:srgbClr val="455F51"/>
                </a:solidFill>
                <a:latin typeface="Arial"/>
                <a:cs typeface="Arial"/>
              </a:rPr>
              <a:t>Y </a:t>
            </a:r>
            <a:r>
              <a:rPr sz="2400" spc="-100">
                <a:solidFill>
                  <a:srgbClr val="455F51"/>
                </a:solidFill>
                <a:latin typeface="Arial"/>
                <a:cs typeface="Arial"/>
              </a:rPr>
              <a:t>minus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-110">
                <a:solidFill>
                  <a:srgbClr val="455F51"/>
                </a:solidFill>
                <a:latin typeface="Arial"/>
                <a:cs typeface="Arial"/>
              </a:rPr>
              <a:t>slope </a:t>
            </a:r>
            <a:r>
              <a:rPr sz="2400" spc="-50">
                <a:solidFill>
                  <a:srgbClr val="455F51"/>
                </a:solidFill>
                <a:latin typeface="Arial"/>
                <a:cs typeface="Arial"/>
              </a:rPr>
              <a:t>times</a:t>
            </a:r>
            <a:r>
              <a:rPr sz="2400" spc="-3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400" spc="-120">
                <a:solidFill>
                  <a:srgbClr val="455F51"/>
                </a:solidFill>
                <a:latin typeface="Arial"/>
                <a:cs typeface="Arial"/>
              </a:rPr>
              <a:t>mean </a:t>
            </a:r>
            <a:r>
              <a:rPr sz="2400" spc="-35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400" spc="-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360">
                <a:solidFill>
                  <a:srgbClr val="455F51"/>
                </a:solidFill>
                <a:latin typeface="Arial"/>
                <a:cs typeface="Arial"/>
              </a:rPr>
              <a:t>X</a:t>
            </a:r>
            <a:endParaRPr sz="2400">
              <a:latin typeface="Arial"/>
              <a:cs typeface="Arial"/>
            </a:endParaRPr>
          </a:p>
          <a:p>
            <a:pPr marL="268605" indent="-256540">
              <a:lnSpc>
                <a:spcPts val="2855"/>
              </a:lnSpc>
              <a:buClr>
                <a:srgbClr val="37A76E"/>
              </a:buClr>
              <a:buFont typeface="Georgia"/>
              <a:buChar char="•"/>
              <a:tabLst>
                <a:tab pos="268605"/>
                <a:tab pos="269240"/>
              </a:tabLst>
            </a:pPr>
            <a:r>
              <a:rPr sz="2400" spc="-125">
                <a:solidFill>
                  <a:srgbClr val="455F51"/>
                </a:solidFill>
                <a:latin typeface="Arial"/>
                <a:cs typeface="Arial"/>
              </a:rPr>
              <a:t>But </a:t>
            </a:r>
            <a:r>
              <a:rPr sz="2400" spc="-95">
                <a:solidFill>
                  <a:srgbClr val="455F51"/>
                </a:solidFill>
                <a:latin typeface="Arial"/>
                <a:cs typeface="Arial"/>
              </a:rPr>
              <a:t>Python </a:t>
            </a:r>
            <a:r>
              <a:rPr sz="2400" spc="-5">
                <a:solidFill>
                  <a:srgbClr val="455F51"/>
                </a:solidFill>
                <a:latin typeface="Arial"/>
                <a:cs typeface="Arial"/>
              </a:rPr>
              <a:t>will </a:t>
            </a:r>
            <a:r>
              <a:rPr sz="2400" spc="-75">
                <a:solidFill>
                  <a:srgbClr val="455F51"/>
                </a:solidFill>
                <a:latin typeface="Arial"/>
                <a:cs typeface="Arial"/>
              </a:rPr>
              <a:t>do </a:t>
            </a:r>
            <a:r>
              <a:rPr sz="2400" spc="-65">
                <a:solidFill>
                  <a:srgbClr val="455F51"/>
                </a:solidFill>
                <a:latin typeface="Arial"/>
                <a:cs typeface="Arial"/>
              </a:rPr>
              <a:t>all </a:t>
            </a:r>
            <a:r>
              <a:rPr sz="2400" spc="-40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400" spc="-20">
                <a:solidFill>
                  <a:srgbClr val="455F51"/>
                </a:solidFill>
                <a:latin typeface="Arial"/>
                <a:cs typeface="Arial"/>
              </a:rPr>
              <a:t>for</a:t>
            </a:r>
            <a:r>
              <a:rPr sz="2400" spc="-2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90">
                <a:solidFill>
                  <a:srgbClr val="455F51"/>
                </a:solidFill>
                <a:latin typeface="Arial"/>
                <a:cs typeface="Arial"/>
              </a:rPr>
              <a:t>you.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77133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Linear </a:t>
            </a:r>
            <a:r>
              <a:rPr sz="4000" b="0" spc="-254">
                <a:solidFill>
                  <a:srgbClr val="455F51"/>
                </a:solidFill>
                <a:latin typeface="Arial"/>
                <a:cs typeface="Arial"/>
              </a:rPr>
              <a:t>Regression: </a:t>
            </a: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4000" b="0" spc="-229">
                <a:solidFill>
                  <a:srgbClr val="455F51"/>
                </a:solidFill>
                <a:latin typeface="Arial"/>
                <a:cs typeface="Arial"/>
              </a:rPr>
              <a:t>does </a:t>
            </a:r>
            <a:r>
              <a:rPr sz="4000" b="0" spc="5">
                <a:solidFill>
                  <a:srgbClr val="455F51"/>
                </a:solidFill>
                <a:latin typeface="Arial"/>
                <a:cs typeface="Arial"/>
              </a:rPr>
              <a:t>it</a:t>
            </a:r>
            <a:r>
              <a:rPr sz="4000" b="0" spc="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40">
                <a:solidFill>
                  <a:srgbClr val="455F51"/>
                </a:solidFill>
                <a:latin typeface="Arial"/>
                <a:cs typeface="Arial"/>
              </a:rPr>
              <a:t>work?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650223" y="3273552"/>
            <a:ext cx="3038855" cy="2276856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50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5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10673080" cy="227393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25">
                <a:solidFill>
                  <a:srgbClr val="455F51"/>
                </a:solidFill>
                <a:latin typeface="Arial"/>
                <a:cs typeface="Arial"/>
              </a:rPr>
              <a:t>Least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squares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minimizes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sum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squared</a:t>
            </a:r>
            <a:r>
              <a:rPr sz="2800" spc="-4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errors.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This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same </a:t>
            </a:r>
            <a:r>
              <a:rPr sz="2800" spc="-265">
                <a:solidFill>
                  <a:srgbClr val="455F51"/>
                </a:solidFill>
                <a:latin typeface="Arial"/>
                <a:cs typeface="Arial"/>
              </a:rPr>
              <a:t>as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maximizing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likelihood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observed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if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start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thinking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problem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terms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probabilities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probability 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distribution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functions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This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sometimes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called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“maximum likelihood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estimation”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77133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Linear </a:t>
            </a:r>
            <a:r>
              <a:rPr sz="4000" b="0" spc="-254">
                <a:solidFill>
                  <a:srgbClr val="455F51"/>
                </a:solidFill>
                <a:latin typeface="Arial"/>
                <a:cs typeface="Arial"/>
              </a:rPr>
              <a:t>Regression: </a:t>
            </a: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4000" b="0" spc="-229">
                <a:solidFill>
                  <a:srgbClr val="455F51"/>
                </a:solidFill>
                <a:latin typeface="Arial"/>
                <a:cs typeface="Arial"/>
              </a:rPr>
              <a:t>does </a:t>
            </a:r>
            <a:r>
              <a:rPr sz="4000" b="0" spc="5">
                <a:solidFill>
                  <a:srgbClr val="455F51"/>
                </a:solidFill>
                <a:latin typeface="Arial"/>
                <a:cs typeface="Arial"/>
              </a:rPr>
              <a:t>it</a:t>
            </a:r>
            <a:r>
              <a:rPr sz="4000" b="0" spc="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40">
                <a:solidFill>
                  <a:srgbClr val="455F51"/>
                </a:solidFill>
                <a:latin typeface="Arial"/>
                <a:cs typeface="Arial"/>
              </a:rPr>
              <a:t>work?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51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5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17547"/>
            <a:ext cx="6407785" cy="4009390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268605" marR="269240" indent="-256540">
              <a:lnSpc>
                <a:spcPts val="3020"/>
              </a:lnSpc>
              <a:spcBef>
                <a:spcPts val="48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Gradient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Descent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an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alternate method 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least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squares.</a:t>
            </a:r>
            <a:endParaRPr sz="2800">
              <a:latin typeface="Arial"/>
              <a:cs typeface="Arial"/>
            </a:endParaRPr>
          </a:p>
          <a:p>
            <a:pPr marL="268605" marR="194945" indent="-256540">
              <a:lnSpc>
                <a:spcPts val="303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Basically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iterates </a:t>
            </a:r>
            <a:r>
              <a:rPr sz="28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find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line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</a:t>
            </a:r>
            <a:r>
              <a:rPr sz="2800" spc="-5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best 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follows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contours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defined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by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4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data.</a:t>
            </a:r>
            <a:endParaRPr sz="2800">
              <a:latin typeface="Arial"/>
              <a:cs typeface="Arial"/>
            </a:endParaRPr>
          </a:p>
          <a:p>
            <a:pPr marL="268605" marR="606425" indent="-256540">
              <a:lnSpc>
                <a:spcPts val="3020"/>
              </a:lnSpc>
              <a:spcBef>
                <a:spcPts val="2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8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make </a:t>
            </a:r>
            <a:r>
              <a:rPr sz="2800" spc="-210">
                <a:solidFill>
                  <a:srgbClr val="455F51"/>
                </a:solidFill>
                <a:latin typeface="Arial"/>
                <a:cs typeface="Arial"/>
              </a:rPr>
              <a:t>sense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when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dealing </a:t>
            </a:r>
            <a:r>
              <a:rPr sz="2800" spc="15">
                <a:solidFill>
                  <a:srgbClr val="455F51"/>
                </a:solidFill>
                <a:latin typeface="Arial"/>
                <a:cs typeface="Arial"/>
              </a:rPr>
              <a:t>with </a:t>
            </a:r>
            <a:r>
              <a:rPr sz="2800" spc="-225">
                <a:solidFill>
                  <a:srgbClr val="455F51"/>
                </a:solidFill>
                <a:latin typeface="Arial"/>
                <a:cs typeface="Arial"/>
              </a:rPr>
              <a:t>3D 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  <a:p>
            <a:pPr marL="268605" marR="15875" indent="-256540">
              <a:lnSpc>
                <a:spcPts val="3020"/>
              </a:lnSpc>
              <a:spcBef>
                <a:spcPts val="31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315">
                <a:solidFill>
                  <a:srgbClr val="455F51"/>
                </a:solidFill>
                <a:latin typeface="Arial"/>
                <a:cs typeface="Arial"/>
              </a:rPr>
              <a:t>Easy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15">
                <a:solidFill>
                  <a:srgbClr val="455F51"/>
                </a:solidFill>
                <a:latin typeface="Arial"/>
                <a:cs typeface="Arial"/>
              </a:rPr>
              <a:t>try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Python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just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compare</a:t>
            </a:r>
            <a:r>
              <a:rPr sz="2800" spc="-2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results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least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squares</a:t>
            </a:r>
            <a:endParaRPr sz="2800">
              <a:latin typeface="Arial"/>
              <a:cs typeface="Arial"/>
            </a:endParaRPr>
          </a:p>
          <a:p>
            <a:pPr marL="561340" marR="5080" indent="-247650">
              <a:lnSpc>
                <a:spcPts val="281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But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usually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least 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squares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perfectly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good 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choice.</a:t>
            </a:r>
            <a:endParaRPr sz="26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56178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65">
                <a:solidFill>
                  <a:srgbClr val="455F51"/>
                </a:solidFill>
                <a:latin typeface="Arial"/>
                <a:cs typeface="Arial"/>
              </a:rPr>
              <a:t>More </a:t>
            </a:r>
            <a:r>
              <a:rPr sz="4000" b="0" spc="-85">
                <a:solidFill>
                  <a:srgbClr val="455F51"/>
                </a:solidFill>
                <a:latin typeface="Arial"/>
                <a:cs typeface="Arial"/>
              </a:rPr>
              <a:t>than </a:t>
            </a:r>
            <a:r>
              <a:rPr sz="4000" b="0" spc="-160">
                <a:solidFill>
                  <a:srgbClr val="455F51"/>
                </a:solidFill>
                <a:latin typeface="Arial"/>
                <a:cs typeface="Arial"/>
              </a:rPr>
              <a:t>one </a:t>
            </a:r>
            <a:r>
              <a:rPr sz="4000" b="0" spc="-220">
                <a:solidFill>
                  <a:srgbClr val="455F51"/>
                </a:solidFill>
                <a:latin typeface="Arial"/>
                <a:cs typeface="Arial"/>
              </a:rPr>
              <a:t>way </a:t>
            </a:r>
            <a:r>
              <a:rPr sz="4000" b="0" spc="3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4000" b="0" spc="-125">
                <a:solidFill>
                  <a:srgbClr val="455F51"/>
                </a:solidFill>
                <a:latin typeface="Arial"/>
                <a:cs typeface="Arial"/>
              </a:rPr>
              <a:t>do</a:t>
            </a:r>
            <a:r>
              <a:rPr sz="4000" b="0" spc="-8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5">
                <a:solidFill>
                  <a:srgbClr val="455F51"/>
                </a:solidFill>
                <a:latin typeface="Arial"/>
                <a:cs typeface="Arial"/>
              </a:rPr>
              <a:t>it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571231" y="2730999"/>
            <a:ext cx="4287012" cy="343815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52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5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8235950" cy="95504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do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we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measure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well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our line </a:t>
            </a:r>
            <a:r>
              <a:rPr sz="2800" spc="-15">
                <a:solidFill>
                  <a:srgbClr val="455F51"/>
                </a:solidFill>
                <a:latin typeface="Arial"/>
                <a:cs typeface="Arial"/>
              </a:rPr>
              <a:t>fits</a:t>
            </a:r>
            <a:r>
              <a:rPr sz="2800" spc="-5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our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data?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R-squared (aka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coefficient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determination)</a:t>
            </a:r>
            <a:r>
              <a:rPr sz="2800" spc="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measures: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98068" y="4105732"/>
            <a:ext cx="10104120" cy="136842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z="4400" spc="-31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4400" spc="-60">
                <a:solidFill>
                  <a:srgbClr val="455F51"/>
                </a:solidFill>
                <a:latin typeface="Arial"/>
                <a:cs typeface="Arial"/>
              </a:rPr>
              <a:t>fraction </a:t>
            </a:r>
            <a:r>
              <a:rPr sz="4400" spc="-6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4400" spc="-4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4400" spc="-15">
                <a:solidFill>
                  <a:srgbClr val="455F51"/>
                </a:solidFill>
                <a:latin typeface="Arial"/>
                <a:cs typeface="Arial"/>
              </a:rPr>
              <a:t>total </a:t>
            </a:r>
            <a:r>
              <a:rPr sz="4400" spc="-80">
                <a:solidFill>
                  <a:srgbClr val="455F51"/>
                </a:solidFill>
                <a:latin typeface="Arial"/>
                <a:cs typeface="Arial"/>
              </a:rPr>
              <a:t>variation </a:t>
            </a:r>
            <a:r>
              <a:rPr sz="4400" spc="-35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4400" spc="-790">
                <a:solidFill>
                  <a:srgbClr val="455F51"/>
                </a:solidFill>
                <a:latin typeface="Arial"/>
                <a:cs typeface="Arial"/>
              </a:rPr>
              <a:t>Y </a:t>
            </a:r>
            <a:r>
              <a:rPr sz="4400" spc="-65">
                <a:solidFill>
                  <a:srgbClr val="455F51"/>
                </a:solidFill>
                <a:latin typeface="Arial"/>
                <a:cs typeface="Arial"/>
              </a:rPr>
              <a:t>that</a:t>
            </a:r>
            <a:r>
              <a:rPr sz="4400" spc="-5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400" spc="-175">
                <a:solidFill>
                  <a:srgbClr val="455F51"/>
                </a:solidFill>
                <a:latin typeface="Arial"/>
                <a:cs typeface="Arial"/>
              </a:rPr>
              <a:t>is  </a:t>
            </a:r>
            <a:r>
              <a:rPr sz="4400" spc="-145">
                <a:solidFill>
                  <a:srgbClr val="455F51"/>
                </a:solidFill>
                <a:latin typeface="Arial"/>
                <a:cs typeface="Arial"/>
              </a:rPr>
              <a:t>captured </a:t>
            </a:r>
            <a:r>
              <a:rPr sz="4400" spc="-170">
                <a:solidFill>
                  <a:srgbClr val="455F51"/>
                </a:solidFill>
                <a:latin typeface="Arial"/>
                <a:cs typeface="Arial"/>
              </a:rPr>
              <a:t>by </a:t>
            </a:r>
            <a:r>
              <a:rPr sz="4400" spc="-5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4400" spc="-39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400" spc="-135">
                <a:solidFill>
                  <a:srgbClr val="455F51"/>
                </a:solidFill>
                <a:latin typeface="Arial"/>
                <a:cs typeface="Arial"/>
              </a:rPr>
              <a:t>model</a:t>
            </a:r>
            <a:endParaRPr sz="44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652462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55">
                <a:solidFill>
                  <a:srgbClr val="455F51"/>
                </a:solidFill>
                <a:latin typeface="Arial"/>
                <a:cs typeface="Arial"/>
              </a:rPr>
              <a:t>Measuring </a:t>
            </a:r>
            <a:r>
              <a:rPr sz="4000" b="0" spc="-60">
                <a:solidFill>
                  <a:srgbClr val="455F51"/>
                </a:solidFill>
                <a:latin typeface="Arial"/>
                <a:cs typeface="Arial"/>
              </a:rPr>
              <a:t>error </a:t>
            </a:r>
            <a:r>
              <a:rPr sz="4000" b="0" spc="15">
                <a:solidFill>
                  <a:srgbClr val="455F51"/>
                </a:solidFill>
                <a:latin typeface="Arial"/>
                <a:cs typeface="Arial"/>
              </a:rPr>
              <a:t>with</a:t>
            </a:r>
            <a:r>
              <a:rPr sz="4000" b="0" spc="-4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55">
                <a:solidFill>
                  <a:srgbClr val="455F51"/>
                </a:solidFill>
                <a:latin typeface="Arial"/>
                <a:cs typeface="Arial"/>
              </a:rPr>
              <a:t>r-squared</a:t>
            </a:r>
            <a:endParaRPr sz="4000">
              <a:latin typeface="Arial"/>
              <a:cs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53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5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830194"/>
            <a:ext cx="668020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1.0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-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534667" y="3084576"/>
            <a:ext cx="4848225" cy="22860"/>
          </a:xfrm>
          <a:custGeom>
            <a:rect l="l" t="t" r="r" b="b"/>
            <a:pathLst>
              <a:path w="4848225" h="22860">
                <a:moveTo>
                  <a:pt x="4847844" y="0"/>
                </a:moveTo>
                <a:lnTo>
                  <a:pt x="0" y="0"/>
                </a:lnTo>
                <a:lnTo>
                  <a:pt x="0" y="22860"/>
                </a:lnTo>
                <a:lnTo>
                  <a:pt x="4847844" y="22860"/>
                </a:lnTo>
                <a:lnTo>
                  <a:pt x="4847844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479294" y="2717419"/>
            <a:ext cx="2952115" cy="3365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50" spc="170">
                <a:solidFill>
                  <a:srgbClr val="455F51"/>
                </a:solidFill>
                <a:latin typeface="DejaVu Sans"/>
                <a:cs typeface="DejaVu Sans"/>
              </a:rPr>
              <a:t>𝑠𝑢𝑚</a:t>
            </a:r>
            <a:r>
              <a:rPr sz="2050" spc="-42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050" spc="-20">
                <a:solidFill>
                  <a:srgbClr val="455F51"/>
                </a:solidFill>
                <a:latin typeface="DejaVu Sans"/>
                <a:cs typeface="DejaVu Sans"/>
              </a:rPr>
              <a:t>𝑜𝑓 </a:t>
            </a:r>
            <a:r>
              <a:rPr sz="2050" spc="-45">
                <a:solidFill>
                  <a:srgbClr val="455F51"/>
                </a:solidFill>
                <a:latin typeface="DejaVu Sans"/>
                <a:cs typeface="DejaVu Sans"/>
              </a:rPr>
              <a:t>𝑠𝑞𝑢𝑎𝑟𝑒𝑑 </a:t>
            </a:r>
            <a:r>
              <a:rPr sz="2050" spc="-140">
                <a:solidFill>
                  <a:srgbClr val="455F51"/>
                </a:solidFill>
                <a:latin typeface="DejaVu Sans"/>
                <a:cs typeface="DejaVu Sans"/>
              </a:rPr>
              <a:t>𝑒𝑟𝑟𝑜𝑟𝑠</a:t>
            </a:r>
            <a:endParaRPr sz="2050">
              <a:latin typeface="DejaVu Sans"/>
              <a:cs typeface="DejaVu 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22222" y="3104210"/>
            <a:ext cx="4869180" cy="3371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050" spc="170">
                <a:solidFill>
                  <a:srgbClr val="455F51"/>
                </a:solidFill>
                <a:latin typeface="DejaVu Sans"/>
                <a:cs typeface="DejaVu Sans"/>
              </a:rPr>
              <a:t>𝑠𝑢𝑚</a:t>
            </a:r>
            <a:r>
              <a:rPr sz="2050" spc="-16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050" spc="-20">
                <a:solidFill>
                  <a:srgbClr val="455F51"/>
                </a:solidFill>
                <a:latin typeface="DejaVu Sans"/>
                <a:cs typeface="DejaVu Sans"/>
              </a:rPr>
              <a:t>𝑜𝑓</a:t>
            </a:r>
            <a:r>
              <a:rPr sz="2050" spc="-155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050" spc="-50">
                <a:solidFill>
                  <a:srgbClr val="455F51"/>
                </a:solidFill>
                <a:latin typeface="DejaVu Sans"/>
                <a:cs typeface="DejaVu Sans"/>
              </a:rPr>
              <a:t>𝑠𝑞𝑢𝑎𝑟𝑒𝑑</a:t>
            </a:r>
            <a:r>
              <a:rPr sz="2050" spc="-125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050" spc="-160">
                <a:solidFill>
                  <a:srgbClr val="455F51"/>
                </a:solidFill>
                <a:latin typeface="DejaVu Sans"/>
                <a:cs typeface="DejaVu Sans"/>
              </a:rPr>
              <a:t>𝑣𝑎𝑟𝑖𝑎𝑡𝑖𝑜𝑛</a:t>
            </a:r>
            <a:r>
              <a:rPr sz="2050" spc="-17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050" spc="120">
                <a:solidFill>
                  <a:srgbClr val="455F51"/>
                </a:solidFill>
                <a:latin typeface="DejaVu Sans"/>
                <a:cs typeface="DejaVu Sans"/>
              </a:rPr>
              <a:t>𝑓𝑟𝑜𝑚</a:t>
            </a:r>
            <a:r>
              <a:rPr sz="2050" spc="-175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050" spc="175">
                <a:solidFill>
                  <a:srgbClr val="455F51"/>
                </a:solidFill>
                <a:latin typeface="DejaVu Sans"/>
                <a:cs typeface="DejaVu Sans"/>
              </a:rPr>
              <a:t>𝑚𝑒𝑎𝑛</a:t>
            </a:r>
            <a:endParaRPr sz="2050">
              <a:latin typeface="DejaVu Sans"/>
              <a:cs typeface="DejaVu San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41007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55">
                <a:solidFill>
                  <a:srgbClr val="455F51"/>
                </a:solidFill>
                <a:latin typeface="Arial"/>
                <a:cs typeface="Arial"/>
              </a:rPr>
              <a:t>Computing</a:t>
            </a:r>
            <a:r>
              <a:rPr sz="4000" b="0" spc="-19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75">
                <a:solidFill>
                  <a:srgbClr val="455F51"/>
                </a:solidFill>
                <a:latin typeface="Arial"/>
                <a:cs typeface="Arial"/>
              </a:rPr>
              <a:t>r-squared</a:t>
            </a:r>
            <a:endParaRPr sz="4000">
              <a:latin typeface="Arial"/>
              <a:cs typeface="Arial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54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5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10584815" cy="138239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60">
                <a:solidFill>
                  <a:srgbClr val="455F51"/>
                </a:solidFill>
                <a:latin typeface="Arial"/>
                <a:cs typeface="Arial"/>
              </a:rPr>
              <a:t>Ranges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from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0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1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0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bad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(none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variance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captured),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1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good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(all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2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variance 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is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captured).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60248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65">
                <a:solidFill>
                  <a:srgbClr val="455F51"/>
                </a:solidFill>
                <a:latin typeface="Arial"/>
                <a:cs typeface="Arial"/>
              </a:rPr>
              <a:t>Interpreting</a:t>
            </a:r>
            <a:r>
              <a:rPr sz="4000" b="0" spc="-2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75">
                <a:solidFill>
                  <a:srgbClr val="455F51"/>
                </a:solidFill>
                <a:latin typeface="Arial"/>
                <a:cs typeface="Arial"/>
              </a:rPr>
              <a:t>r-squared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55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5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51206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185">
                <a:solidFill>
                  <a:srgbClr val="FFFFFF"/>
                </a:solidFill>
                <a:latin typeface="Arial"/>
                <a:cs typeface="Arial"/>
              </a:rPr>
              <a:t>Polynomial</a:t>
            </a:r>
            <a:r>
              <a:rPr b="0" spc="-254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0" spc="-290">
                <a:solidFill>
                  <a:srgbClr val="FFFFFF"/>
                </a:solidFill>
                <a:latin typeface="Arial"/>
                <a:cs typeface="Arial"/>
              </a:rPr>
              <a:t>Regression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56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5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85368" y="2221509"/>
            <a:ext cx="5767070" cy="403479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813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81940"/>
              </a:tabLst>
            </a:pP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Not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all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relationships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are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 linear.</a:t>
            </a:r>
            <a:endParaRPr sz="2800">
              <a:latin typeface="Arial"/>
              <a:cs typeface="Arial"/>
            </a:endParaRPr>
          </a:p>
          <a:p>
            <a:pPr marL="2813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81940"/>
              </a:tabLst>
            </a:pP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Linear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formula: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y </a:t>
            </a: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=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mx </a:t>
            </a: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+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b</a:t>
            </a:r>
            <a:endParaRPr sz="2800">
              <a:latin typeface="Arial"/>
              <a:cs typeface="Arial"/>
            </a:endParaRPr>
          </a:p>
          <a:p>
            <a:pPr marL="574040" marR="184785" indent="-247650">
              <a:lnSpc>
                <a:spcPct val="100000"/>
              </a:lnSpc>
              <a:spcBef>
                <a:spcPts val="320"/>
              </a:spcBef>
              <a:tabLst>
                <a:tab pos="5740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This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is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a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“first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10">
                <a:solidFill>
                  <a:srgbClr val="455F51"/>
                </a:solidFill>
                <a:latin typeface="Arial"/>
                <a:cs typeface="Arial"/>
              </a:rPr>
              <a:t>order”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5">
                <a:solidFill>
                  <a:srgbClr val="455F51"/>
                </a:solidFill>
                <a:latin typeface="Arial"/>
                <a:cs typeface="Arial"/>
              </a:rPr>
              <a:t>or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“first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75">
                <a:solidFill>
                  <a:srgbClr val="455F51"/>
                </a:solidFill>
                <a:latin typeface="Arial"/>
                <a:cs typeface="Arial"/>
              </a:rPr>
              <a:t>degree”  polynomial, </a:t>
            </a:r>
            <a:r>
              <a:rPr sz="2600" spc="-245">
                <a:solidFill>
                  <a:srgbClr val="455F51"/>
                </a:solidFill>
                <a:latin typeface="Arial"/>
                <a:cs typeface="Arial"/>
              </a:rPr>
              <a:t>as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75">
                <a:solidFill>
                  <a:srgbClr val="455F51"/>
                </a:solidFill>
                <a:latin typeface="Arial"/>
                <a:cs typeface="Arial"/>
              </a:rPr>
              <a:t>power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175">
                <a:solidFill>
                  <a:srgbClr val="455F51"/>
                </a:solidFill>
                <a:latin typeface="Arial"/>
                <a:cs typeface="Arial"/>
              </a:rPr>
              <a:t>x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is</a:t>
            </a:r>
            <a:r>
              <a:rPr sz="2600" spc="-1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1</a:t>
            </a:r>
            <a:endParaRPr sz="2600">
              <a:latin typeface="Arial"/>
              <a:cs typeface="Arial"/>
            </a:endParaRPr>
          </a:p>
          <a:p>
            <a:pPr marL="281305" indent="-256540">
              <a:lnSpc>
                <a:spcPts val="3354"/>
              </a:lnSpc>
              <a:spcBef>
                <a:spcPts val="305"/>
              </a:spcBef>
              <a:buClr>
                <a:srgbClr val="37A76E"/>
              </a:buClr>
              <a:buFont typeface="Georgia"/>
              <a:buChar char="•"/>
              <a:tabLst>
                <a:tab pos="281940"/>
              </a:tabLst>
            </a:pPr>
            <a:r>
              <a:rPr sz="2800" spc="-210">
                <a:solidFill>
                  <a:srgbClr val="455F51"/>
                </a:solidFill>
                <a:latin typeface="Arial"/>
                <a:cs typeface="Arial"/>
              </a:rPr>
              <a:t>Second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order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polynomial: </a:t>
            </a:r>
            <a:r>
              <a:rPr sz="2800" spc="-114">
                <a:solidFill>
                  <a:srgbClr val="455F51"/>
                </a:solidFill>
                <a:latin typeface="DejaVu Sans"/>
                <a:cs typeface="DejaVu Sans"/>
              </a:rPr>
              <a:t>𝑦 </a:t>
            </a:r>
            <a:r>
              <a:rPr sz="2800" spc="-260">
                <a:solidFill>
                  <a:srgbClr val="455F51"/>
                </a:solidFill>
                <a:latin typeface="DejaVu Sans"/>
                <a:cs typeface="DejaVu Sans"/>
              </a:rPr>
              <a:t>= </a:t>
            </a:r>
            <a:r>
              <a:rPr sz="2800" spc="-75">
                <a:solidFill>
                  <a:srgbClr val="455F51"/>
                </a:solidFill>
                <a:latin typeface="DejaVu Sans"/>
                <a:cs typeface="DejaVu Sans"/>
              </a:rPr>
              <a:t>𝑎𝑥</a:t>
            </a:r>
            <a:r>
              <a:rPr sz="3075" spc="-112" baseline="27100">
                <a:solidFill>
                  <a:srgbClr val="455F51"/>
                </a:solidFill>
                <a:latin typeface="DejaVu Sans"/>
                <a:cs typeface="DejaVu Sans"/>
              </a:rPr>
              <a:t>2</a:t>
            </a:r>
            <a:r>
              <a:rPr sz="3075" spc="487" baseline="2710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800" spc="-260">
                <a:solidFill>
                  <a:srgbClr val="455F51"/>
                </a:solidFill>
                <a:latin typeface="DejaVu Sans"/>
                <a:cs typeface="DejaVu Sans"/>
              </a:rPr>
              <a:t>+</a:t>
            </a:r>
            <a:endParaRPr sz="2800">
              <a:latin typeface="DejaVu Sans"/>
              <a:cs typeface="DejaVu Sans"/>
            </a:endParaRPr>
          </a:p>
          <a:p>
            <a:pPr marL="281305">
              <a:lnSpc>
                <a:spcPts val="3354"/>
              </a:lnSpc>
            </a:pPr>
            <a:r>
              <a:rPr sz="2800" spc="-185">
                <a:solidFill>
                  <a:srgbClr val="455F51"/>
                </a:solidFill>
                <a:latin typeface="DejaVu Sans"/>
                <a:cs typeface="DejaVu Sans"/>
              </a:rPr>
              <a:t>𝑏𝑥 </a:t>
            </a:r>
            <a:r>
              <a:rPr sz="2800" spc="-260">
                <a:solidFill>
                  <a:srgbClr val="455F51"/>
                </a:solidFill>
                <a:latin typeface="DejaVu Sans"/>
                <a:cs typeface="DejaVu Sans"/>
              </a:rPr>
              <a:t>+</a:t>
            </a:r>
            <a:r>
              <a:rPr sz="2800" spc="-28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800" spc="-395">
                <a:solidFill>
                  <a:srgbClr val="455F51"/>
                </a:solidFill>
                <a:latin typeface="DejaVu Sans"/>
                <a:cs typeface="DejaVu Sans"/>
              </a:rPr>
              <a:t>𝑐</a:t>
            </a:r>
            <a:endParaRPr sz="2800">
              <a:latin typeface="DejaVu Sans"/>
              <a:cs typeface="DejaVu Sans"/>
            </a:endParaRPr>
          </a:p>
          <a:p>
            <a:pPr marL="281305" indent="-256540">
              <a:lnSpc>
                <a:spcPct val="100000"/>
              </a:lnSpc>
              <a:spcBef>
                <a:spcPts val="315"/>
              </a:spcBef>
              <a:buClr>
                <a:srgbClr val="37A76E"/>
              </a:buClr>
              <a:buFont typeface="Georgia"/>
              <a:buChar char="•"/>
              <a:tabLst>
                <a:tab pos="281940"/>
              </a:tabLst>
            </a:pP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Third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order: </a:t>
            </a:r>
            <a:r>
              <a:rPr sz="2800" spc="-114">
                <a:solidFill>
                  <a:srgbClr val="455F51"/>
                </a:solidFill>
                <a:latin typeface="DejaVu Sans"/>
                <a:cs typeface="DejaVu Sans"/>
              </a:rPr>
              <a:t>𝑦 </a:t>
            </a:r>
            <a:r>
              <a:rPr sz="2800" spc="-260">
                <a:solidFill>
                  <a:srgbClr val="455F51"/>
                </a:solidFill>
                <a:latin typeface="DejaVu Sans"/>
                <a:cs typeface="DejaVu Sans"/>
              </a:rPr>
              <a:t>= </a:t>
            </a:r>
            <a:r>
              <a:rPr sz="2800" spc="-75">
                <a:solidFill>
                  <a:srgbClr val="455F51"/>
                </a:solidFill>
                <a:latin typeface="DejaVu Sans"/>
                <a:cs typeface="DejaVu Sans"/>
              </a:rPr>
              <a:t>𝑎𝑥</a:t>
            </a:r>
            <a:r>
              <a:rPr sz="3075" spc="-112" baseline="27100">
                <a:solidFill>
                  <a:srgbClr val="455F51"/>
                </a:solidFill>
                <a:latin typeface="DejaVu Sans"/>
                <a:cs typeface="DejaVu Sans"/>
              </a:rPr>
              <a:t>3 </a:t>
            </a:r>
            <a:r>
              <a:rPr sz="2800" spc="-260">
                <a:solidFill>
                  <a:srgbClr val="455F51"/>
                </a:solidFill>
                <a:latin typeface="DejaVu Sans"/>
                <a:cs typeface="DejaVu Sans"/>
              </a:rPr>
              <a:t>+ </a:t>
            </a:r>
            <a:r>
              <a:rPr sz="2800" spc="-90">
                <a:solidFill>
                  <a:srgbClr val="455F51"/>
                </a:solidFill>
                <a:latin typeface="DejaVu Sans"/>
                <a:cs typeface="DejaVu Sans"/>
              </a:rPr>
              <a:t>𝑏𝑥</a:t>
            </a:r>
            <a:r>
              <a:rPr sz="3075" spc="-135" baseline="27100">
                <a:solidFill>
                  <a:srgbClr val="455F51"/>
                </a:solidFill>
                <a:latin typeface="DejaVu Sans"/>
                <a:cs typeface="DejaVu Sans"/>
              </a:rPr>
              <a:t>2 </a:t>
            </a:r>
            <a:r>
              <a:rPr sz="2800" spc="-260">
                <a:solidFill>
                  <a:srgbClr val="455F51"/>
                </a:solidFill>
                <a:latin typeface="DejaVu Sans"/>
                <a:cs typeface="DejaVu Sans"/>
              </a:rPr>
              <a:t>+ </a:t>
            </a:r>
            <a:r>
              <a:rPr sz="2800" spc="-300">
                <a:solidFill>
                  <a:srgbClr val="455F51"/>
                </a:solidFill>
                <a:latin typeface="DejaVu Sans"/>
                <a:cs typeface="DejaVu Sans"/>
              </a:rPr>
              <a:t>𝑐𝑥 </a:t>
            </a:r>
            <a:r>
              <a:rPr sz="2800" spc="-260">
                <a:solidFill>
                  <a:srgbClr val="455F51"/>
                </a:solidFill>
                <a:latin typeface="DejaVu Sans"/>
                <a:cs typeface="DejaVu Sans"/>
              </a:rPr>
              <a:t>+</a:t>
            </a:r>
            <a:r>
              <a:rPr sz="2800" spc="22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800" spc="-60">
                <a:solidFill>
                  <a:srgbClr val="455F51"/>
                </a:solidFill>
                <a:latin typeface="DejaVu Sans"/>
                <a:cs typeface="DejaVu Sans"/>
              </a:rPr>
              <a:t>𝑑</a:t>
            </a:r>
            <a:endParaRPr sz="2800">
              <a:latin typeface="DejaVu Sans"/>
              <a:cs typeface="DejaVu Sans"/>
            </a:endParaRPr>
          </a:p>
          <a:p>
            <a:pPr marL="281305" marR="99060" indent="-256540">
              <a:lnSpc>
                <a:spcPct val="100000"/>
              </a:lnSpc>
              <a:spcBef>
                <a:spcPts val="275"/>
              </a:spcBef>
              <a:buClr>
                <a:srgbClr val="37A76E"/>
              </a:buClr>
              <a:buFont typeface="Georgia"/>
              <a:buChar char="•"/>
              <a:tabLst>
                <a:tab pos="281940"/>
              </a:tabLst>
            </a:pP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Higher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orders produce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more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complex 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curves.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7582534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Why </a:t>
            </a:r>
            <a:r>
              <a:rPr sz="4000" b="0" spc="-10">
                <a:solidFill>
                  <a:srgbClr val="455F51"/>
                </a:solidFill>
                <a:latin typeface="Arial"/>
                <a:cs typeface="Arial"/>
              </a:rPr>
              <a:t>limit </a:t>
            </a: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ourselves </a:t>
            </a:r>
            <a:r>
              <a:rPr sz="4000" b="0" spc="3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4000" b="0" spc="-140">
                <a:solidFill>
                  <a:srgbClr val="455F51"/>
                </a:solidFill>
                <a:latin typeface="Arial"/>
                <a:cs typeface="Arial"/>
              </a:rPr>
              <a:t>straight</a:t>
            </a:r>
            <a:r>
              <a:rPr sz="4000" b="0" spc="-2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lines?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86600" y="2735579"/>
            <a:ext cx="4800600" cy="33528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57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5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10329545" cy="405765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Don’t 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use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more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degrees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than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</a:t>
            </a:r>
            <a:r>
              <a:rPr sz="2800" spc="-25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need</a:t>
            </a:r>
            <a:endParaRPr sz="2800">
              <a:latin typeface="Arial"/>
              <a:cs typeface="Arial"/>
            </a:endParaRPr>
          </a:p>
          <a:p>
            <a:pPr marL="268605" marR="49466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Visualize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first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215">
                <a:solidFill>
                  <a:srgbClr val="455F51"/>
                </a:solidFill>
                <a:latin typeface="Arial"/>
                <a:cs typeface="Arial"/>
              </a:rPr>
              <a:t>see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complex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curve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there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might  really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be</a:t>
            </a:r>
            <a:endParaRPr sz="2800">
              <a:latin typeface="Arial"/>
              <a:cs typeface="Arial"/>
            </a:endParaRPr>
          </a:p>
          <a:p>
            <a:pPr marL="268605" marR="255904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Visualize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30">
                <a:solidFill>
                  <a:srgbClr val="455F51"/>
                </a:solidFill>
                <a:latin typeface="Arial"/>
                <a:cs typeface="Arial"/>
              </a:rPr>
              <a:t>fit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curve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going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out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its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way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accommodate 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outliers?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5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high r-squared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simply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means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curve </a:t>
            </a:r>
            <a:r>
              <a:rPr sz="2800" spc="-20">
                <a:solidFill>
                  <a:srgbClr val="455F51"/>
                </a:solidFill>
                <a:latin typeface="Arial"/>
                <a:cs typeface="Arial"/>
              </a:rPr>
              <a:t>fits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800" i="1" spc="-30">
                <a:solidFill>
                  <a:srgbClr val="455F51"/>
                </a:solidFill>
                <a:latin typeface="Arial"/>
                <a:cs typeface="Arial"/>
              </a:rPr>
              <a:t>training </a:t>
            </a:r>
            <a:r>
              <a:rPr sz="2800" i="1" spc="-60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r>
              <a:rPr sz="2800" i="1" spc="-30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well; 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but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may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not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be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good</a:t>
            </a:r>
            <a:r>
              <a:rPr sz="2800" spc="1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predictor.</a:t>
            </a:r>
            <a:endParaRPr sz="2800">
              <a:latin typeface="Arial"/>
              <a:cs typeface="Arial"/>
            </a:endParaRPr>
          </a:p>
          <a:p>
            <a:pPr marL="268605" marR="885190" indent="-256540">
              <a:lnSpc>
                <a:spcPct val="100000"/>
              </a:lnSpc>
              <a:spcBef>
                <a:spcPts val="30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Later </a:t>
            </a:r>
            <a:r>
              <a:rPr sz="2800" spc="-20">
                <a:solidFill>
                  <a:srgbClr val="455F51"/>
                </a:solidFill>
                <a:latin typeface="Arial"/>
                <a:cs typeface="Arial"/>
              </a:rPr>
              <a:t>we’ll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talk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about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more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principled 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ways </a:t>
            </a:r>
            <a:r>
              <a:rPr sz="28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800" spc="-51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detect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overfitting 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(train/</a:t>
            </a:r>
            <a:r>
              <a:rPr sz="2800" spc="-48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test)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384492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29">
                <a:solidFill>
                  <a:srgbClr val="455F51"/>
                </a:solidFill>
                <a:latin typeface="Arial"/>
                <a:cs typeface="Arial"/>
              </a:rPr>
              <a:t>Beware</a:t>
            </a:r>
            <a:r>
              <a:rPr sz="4000" b="0" spc="-2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40">
                <a:solidFill>
                  <a:srgbClr val="455F51"/>
                </a:solidFill>
                <a:latin typeface="Arial"/>
                <a:cs typeface="Arial"/>
              </a:rPr>
              <a:t>overfitting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58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59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453644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>
                <a:solidFill>
                  <a:srgbClr val="FFFFFF"/>
                </a:solidFill>
                <a:latin typeface="Arial"/>
                <a:cs typeface="Arial"/>
              </a:rPr>
              <a:t>Multiple</a:t>
            </a:r>
            <a:r>
              <a:rPr b="0" spc="-35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0" spc="-290">
                <a:solidFill>
                  <a:srgbClr val="FFFFFF"/>
                </a:solidFill>
                <a:latin typeface="Arial"/>
                <a:cs typeface="Arial"/>
              </a:rPr>
              <a:t>Regression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59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1888489" cy="142049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Numerical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425">
                <a:solidFill>
                  <a:srgbClr val="455F51"/>
                </a:solidFill>
                <a:latin typeface="Arial"/>
                <a:cs typeface="Arial"/>
              </a:rPr>
              <a:t>C</a:t>
            </a:r>
            <a:r>
              <a:rPr sz="2800" spc="-350">
                <a:solidFill>
                  <a:srgbClr val="455F51"/>
                </a:solidFill>
                <a:latin typeface="Arial"/>
                <a:cs typeface="Arial"/>
              </a:rPr>
              <a:t>a</a:t>
            </a:r>
            <a:r>
              <a:rPr sz="2800" spc="125">
                <a:solidFill>
                  <a:srgbClr val="455F51"/>
                </a:solidFill>
                <a:latin typeface="Arial"/>
                <a:cs typeface="Arial"/>
              </a:rPr>
              <a:t>t</a:t>
            </a:r>
            <a:r>
              <a:rPr sz="2800" spc="-204">
                <a:solidFill>
                  <a:srgbClr val="455F51"/>
                </a:solidFill>
                <a:latin typeface="Arial"/>
                <a:cs typeface="Arial"/>
              </a:rPr>
              <a:t>e</a:t>
            </a:r>
            <a:r>
              <a:rPr sz="2800" spc="-225">
                <a:solidFill>
                  <a:srgbClr val="455F51"/>
                </a:solidFill>
                <a:latin typeface="Arial"/>
                <a:cs typeface="Arial"/>
              </a:rPr>
              <a:t>g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o</a:t>
            </a:r>
            <a:r>
              <a:rPr sz="2800" spc="35">
                <a:solidFill>
                  <a:srgbClr val="455F51"/>
                </a:solidFill>
                <a:latin typeface="Arial"/>
                <a:cs typeface="Arial"/>
              </a:rPr>
              <a:t>ri</a:t>
            </a:r>
            <a:r>
              <a:rPr sz="2800" spc="-250">
                <a:solidFill>
                  <a:srgbClr val="455F51"/>
                </a:solidFill>
                <a:latin typeface="Arial"/>
                <a:cs typeface="Arial"/>
              </a:rPr>
              <a:t>c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al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Ordinal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1700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55">
                <a:solidFill>
                  <a:srgbClr val="455F51"/>
                </a:solidFill>
                <a:latin typeface="Arial"/>
                <a:cs typeface="Arial"/>
              </a:rPr>
              <a:t>Major </a:t>
            </a:r>
            <a:r>
              <a:rPr sz="4000" b="0" spc="-335">
                <a:solidFill>
                  <a:srgbClr val="455F51"/>
                </a:solidFill>
                <a:latin typeface="Arial"/>
                <a:cs typeface="Arial"/>
              </a:rPr>
              <a:t>Types </a:t>
            </a:r>
            <a:r>
              <a:rPr sz="4000" b="0" spc="-60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4000" b="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25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6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6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17547"/>
            <a:ext cx="4994275" cy="3985260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268605" marR="205104" indent="-256540">
              <a:lnSpc>
                <a:spcPts val="3020"/>
              </a:lnSpc>
              <a:spcBef>
                <a:spcPts val="48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What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if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more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than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one</a:t>
            </a:r>
            <a:r>
              <a:rPr sz="2800" spc="-2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variable 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influences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one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you’re 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interested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in?</a:t>
            </a:r>
            <a:endParaRPr sz="2800">
              <a:latin typeface="Arial"/>
              <a:cs typeface="Arial"/>
            </a:endParaRPr>
          </a:p>
          <a:p>
            <a:pPr marL="268605" marR="5080" indent="-256540" algn="just">
              <a:lnSpc>
                <a:spcPts val="3020"/>
              </a:lnSpc>
              <a:spcBef>
                <a:spcPts val="31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Example: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predicting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price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car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based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its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many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attributes 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(body style, brand,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mileage,</a:t>
            </a:r>
            <a:r>
              <a:rPr sz="2800" spc="-25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etc.)</a:t>
            </a:r>
            <a:endParaRPr sz="2800">
              <a:latin typeface="Arial"/>
              <a:cs typeface="Arial"/>
            </a:endParaRPr>
          </a:p>
          <a:p>
            <a:pPr marL="268605" marR="254635" indent="-256540">
              <a:lnSpc>
                <a:spcPct val="90000"/>
              </a:lnSpc>
              <a:spcBef>
                <a:spcPts val="26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If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also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have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multiple 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dependent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variables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things 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you’re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trying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predict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</a:t>
            </a:r>
            <a:r>
              <a:rPr sz="2800" spc="-5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that’s 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“multivariate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regression”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104004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5">
                <a:solidFill>
                  <a:srgbClr val="455F51"/>
                </a:solidFill>
                <a:latin typeface="Arial"/>
                <a:cs typeface="Arial"/>
              </a:rPr>
              <a:t>Multiple</a:t>
            </a:r>
            <a:r>
              <a:rPr sz="4000" b="0" spc="-2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75">
                <a:solidFill>
                  <a:srgbClr val="455F51"/>
                </a:solidFill>
                <a:latin typeface="Arial"/>
                <a:cs typeface="Arial"/>
              </a:rPr>
              <a:t>Regression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355079" y="3342132"/>
            <a:ext cx="4584191" cy="305561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60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6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85368" y="2215382"/>
            <a:ext cx="10547985" cy="3552825"/>
          </a:xfrm>
          <a:prstGeom prst="rect">
            <a:avLst/>
          </a:prstGeom>
        </p:spPr>
        <p:txBody>
          <a:bodyPr vert="horz" wrap="square" lIns="0" tIns="57150" rIns="0" bIns="0" rtlCol="0">
            <a:spAutoFit/>
          </a:bodyPr>
          <a:lstStyle/>
          <a:p>
            <a:pPr marL="281305" indent="-256540">
              <a:lnSpc>
                <a:spcPct val="100000"/>
              </a:lnSpc>
              <a:spcBef>
                <a:spcPts val="450"/>
              </a:spcBef>
              <a:buClr>
                <a:srgbClr val="37A76E"/>
              </a:buClr>
              <a:buFont typeface="Georgia"/>
              <a:buChar char="•"/>
              <a:tabLst>
                <a:tab pos="281940"/>
              </a:tabLst>
            </a:pPr>
            <a:r>
              <a:rPr sz="2800" spc="-215">
                <a:solidFill>
                  <a:srgbClr val="455F51"/>
                </a:solidFill>
                <a:latin typeface="Arial"/>
                <a:cs typeface="Arial"/>
              </a:rPr>
              <a:t>We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just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end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up </a:t>
            </a:r>
            <a:r>
              <a:rPr sz="2800" spc="10">
                <a:solidFill>
                  <a:srgbClr val="455F51"/>
                </a:solidFill>
                <a:latin typeface="Arial"/>
                <a:cs typeface="Arial"/>
              </a:rPr>
              <a:t>with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coefficients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each</a:t>
            </a:r>
            <a:r>
              <a:rPr sz="2800" spc="-2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factor.</a:t>
            </a:r>
            <a:endParaRPr sz="2800">
              <a:latin typeface="Arial"/>
              <a:cs typeface="Arial"/>
            </a:endParaRPr>
          </a:p>
          <a:p>
            <a:pPr marL="327025">
              <a:lnSpc>
                <a:spcPct val="100000"/>
              </a:lnSpc>
              <a:spcBef>
                <a:spcPts val="330"/>
              </a:spcBef>
              <a:tabLst>
                <a:tab pos="574040"/>
                <a:tab pos="3646804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7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example,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60">
                <a:solidFill>
                  <a:srgbClr val="455F51"/>
                </a:solidFill>
                <a:latin typeface="DejaVu Sans"/>
                <a:cs typeface="DejaVu Sans"/>
              </a:rPr>
              <a:t>𝑝𝑟𝑖𝑐𝑒</a:t>
            </a:r>
            <a:r>
              <a:rPr sz="2600" spc="-5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600" spc="-235">
                <a:solidFill>
                  <a:srgbClr val="455F51"/>
                </a:solidFill>
                <a:latin typeface="DejaVu Sans"/>
                <a:cs typeface="DejaVu Sans"/>
              </a:rPr>
              <a:t>=	</a:t>
            </a:r>
            <a:r>
              <a:rPr sz="2600">
                <a:solidFill>
                  <a:srgbClr val="455F51"/>
                </a:solidFill>
                <a:latin typeface="DejaVu Sans"/>
                <a:cs typeface="DejaVu Sans"/>
              </a:rPr>
              <a:t>𝛼 </a:t>
            </a:r>
            <a:r>
              <a:rPr sz="2600" spc="-235">
                <a:solidFill>
                  <a:srgbClr val="455F51"/>
                </a:solidFill>
                <a:latin typeface="DejaVu Sans"/>
                <a:cs typeface="DejaVu Sans"/>
              </a:rPr>
              <a:t>+ </a:t>
            </a:r>
            <a:r>
              <a:rPr sz="2600" spc="-120">
                <a:solidFill>
                  <a:srgbClr val="455F51"/>
                </a:solidFill>
                <a:latin typeface="DejaVu Sans"/>
                <a:cs typeface="DejaVu Sans"/>
              </a:rPr>
              <a:t>𝛽</a:t>
            </a:r>
            <a:r>
              <a:rPr sz="2850" spc="-179" baseline="-16081">
                <a:solidFill>
                  <a:srgbClr val="455F51"/>
                </a:solidFill>
                <a:latin typeface="DejaVu Sans"/>
                <a:cs typeface="DejaVu Sans"/>
              </a:rPr>
              <a:t>1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mileage </a:t>
            </a:r>
            <a:r>
              <a:rPr sz="2600" spc="-225">
                <a:solidFill>
                  <a:srgbClr val="455F51"/>
                </a:solidFill>
                <a:latin typeface="Arial"/>
                <a:cs typeface="Arial"/>
              </a:rPr>
              <a:t>+ </a:t>
            </a:r>
            <a:r>
              <a:rPr sz="2600" spc="-155">
                <a:solidFill>
                  <a:srgbClr val="455F51"/>
                </a:solidFill>
                <a:latin typeface="DejaVu Sans"/>
                <a:cs typeface="DejaVu Sans"/>
              </a:rPr>
              <a:t>𝛽</a:t>
            </a:r>
            <a:r>
              <a:rPr sz="2850" spc="-232" baseline="-16081">
                <a:solidFill>
                  <a:srgbClr val="455F51"/>
                </a:solidFill>
                <a:latin typeface="DejaVu Sans"/>
                <a:cs typeface="DejaVu Sans"/>
              </a:rPr>
              <a:t>2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age </a:t>
            </a:r>
            <a:r>
              <a:rPr sz="2600" spc="-225">
                <a:solidFill>
                  <a:srgbClr val="455F51"/>
                </a:solidFill>
                <a:latin typeface="Arial"/>
                <a:cs typeface="Arial"/>
              </a:rPr>
              <a:t>+</a:t>
            </a:r>
            <a:r>
              <a:rPr sz="2600" spc="-20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0">
                <a:solidFill>
                  <a:srgbClr val="455F51"/>
                </a:solidFill>
                <a:latin typeface="DejaVu Sans"/>
                <a:cs typeface="DejaVu Sans"/>
              </a:rPr>
              <a:t>𝛽</a:t>
            </a:r>
            <a:r>
              <a:rPr sz="2850" spc="-150" baseline="-16081">
                <a:solidFill>
                  <a:srgbClr val="455F51"/>
                </a:solidFill>
                <a:latin typeface="DejaVu Sans"/>
                <a:cs typeface="DejaVu Sans"/>
              </a:rPr>
              <a:t>3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doors</a:t>
            </a:r>
            <a:endParaRPr sz="2600">
              <a:latin typeface="Arial"/>
              <a:cs typeface="Arial"/>
            </a:endParaRPr>
          </a:p>
          <a:p>
            <a:pPr marL="574040" marR="585470" indent="-247650">
              <a:lnSpc>
                <a:spcPct val="100000"/>
              </a:lnSpc>
              <a:spcBef>
                <a:spcPts val="290"/>
              </a:spcBef>
              <a:tabLst>
                <a:tab pos="5740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95">
                <a:solidFill>
                  <a:srgbClr val="455F51"/>
                </a:solidFill>
                <a:latin typeface="Arial"/>
                <a:cs typeface="Arial"/>
              </a:rPr>
              <a:t>These </a:t>
            </a:r>
            <a:r>
              <a:rPr sz="2600" spc="-75">
                <a:solidFill>
                  <a:srgbClr val="455F51"/>
                </a:solidFill>
                <a:latin typeface="Arial"/>
                <a:cs typeface="Arial"/>
              </a:rPr>
              <a:t>coefficients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imply 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important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each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factor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25">
                <a:solidFill>
                  <a:srgbClr val="455F51"/>
                </a:solidFill>
                <a:latin typeface="Arial"/>
                <a:cs typeface="Arial"/>
              </a:rPr>
              <a:t>(if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is</a:t>
            </a:r>
            <a:r>
              <a:rPr sz="2600" spc="-49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all 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normalized!)</a:t>
            </a:r>
            <a:endParaRPr sz="2600">
              <a:latin typeface="Arial"/>
              <a:cs typeface="Arial"/>
            </a:endParaRPr>
          </a:p>
          <a:p>
            <a:pPr marL="327025">
              <a:lnSpc>
                <a:spcPct val="100000"/>
              </a:lnSpc>
              <a:spcBef>
                <a:spcPts val="300"/>
              </a:spcBef>
              <a:tabLst>
                <a:tab pos="5740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Get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">
                <a:solidFill>
                  <a:srgbClr val="455F51"/>
                </a:solidFill>
                <a:latin typeface="Arial"/>
                <a:cs typeface="Arial"/>
              </a:rPr>
              <a:t>rid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ones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>
                <a:solidFill>
                  <a:srgbClr val="455F51"/>
                </a:solidFill>
                <a:latin typeface="Arial"/>
                <a:cs typeface="Arial"/>
              </a:rPr>
              <a:t>that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">
                <a:solidFill>
                  <a:srgbClr val="455F51"/>
                </a:solidFill>
                <a:latin typeface="Arial"/>
                <a:cs typeface="Arial"/>
              </a:rPr>
              <a:t>don’t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">
                <a:solidFill>
                  <a:srgbClr val="455F51"/>
                </a:solidFill>
                <a:latin typeface="Arial"/>
                <a:cs typeface="Arial"/>
              </a:rPr>
              <a:t>matter!</a:t>
            </a:r>
            <a:endParaRPr sz="2600">
              <a:latin typeface="Arial"/>
              <a:cs typeface="Arial"/>
            </a:endParaRPr>
          </a:p>
          <a:p>
            <a:pPr marL="281305" indent="-256540">
              <a:lnSpc>
                <a:spcPct val="100000"/>
              </a:lnSpc>
              <a:spcBef>
                <a:spcPts val="280"/>
              </a:spcBef>
              <a:buClr>
                <a:srgbClr val="37A76E"/>
              </a:buClr>
              <a:buFont typeface="Georgia"/>
              <a:buChar char="•"/>
              <a:tabLst>
                <a:tab pos="281940"/>
              </a:tabLst>
            </a:pPr>
            <a:r>
              <a:rPr sz="2800" spc="-28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still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measure </a:t>
            </a:r>
            <a:r>
              <a:rPr sz="2800" spc="25">
                <a:solidFill>
                  <a:srgbClr val="455F51"/>
                </a:solidFill>
                <a:latin typeface="Arial"/>
                <a:cs typeface="Arial"/>
              </a:rPr>
              <a:t>fit </a:t>
            </a:r>
            <a:r>
              <a:rPr sz="2800" spc="10">
                <a:solidFill>
                  <a:srgbClr val="455F51"/>
                </a:solidFill>
                <a:latin typeface="Arial"/>
                <a:cs typeface="Arial"/>
              </a:rPr>
              <a:t>with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r-squared</a:t>
            </a:r>
            <a:endParaRPr sz="2800">
              <a:latin typeface="Arial"/>
              <a:cs typeface="Arial"/>
            </a:endParaRPr>
          </a:p>
          <a:p>
            <a:pPr marL="281305" marR="17780" indent="-256540">
              <a:lnSpc>
                <a:spcPct val="100000"/>
              </a:lnSpc>
              <a:spcBef>
                <a:spcPts val="305"/>
              </a:spcBef>
              <a:buClr>
                <a:srgbClr val="37A76E"/>
              </a:buClr>
              <a:buFont typeface="Georgia"/>
              <a:buChar char="•"/>
              <a:tabLst>
                <a:tab pos="281940"/>
              </a:tabLst>
            </a:pP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Need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assume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different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factors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are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not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themselves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dependent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each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other.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61962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10">
                <a:solidFill>
                  <a:srgbClr val="455F51"/>
                </a:solidFill>
                <a:latin typeface="Arial"/>
                <a:cs typeface="Arial"/>
              </a:rPr>
              <a:t>Still </a:t>
            </a:r>
            <a:r>
              <a:rPr sz="4000" b="0" spc="-310">
                <a:solidFill>
                  <a:srgbClr val="455F51"/>
                </a:solidFill>
                <a:latin typeface="Arial"/>
                <a:cs typeface="Arial"/>
              </a:rPr>
              <a:t>uses </a:t>
            </a:r>
            <a:r>
              <a:rPr sz="4000" b="0" spc="-185">
                <a:solidFill>
                  <a:srgbClr val="455F51"/>
                </a:solidFill>
                <a:latin typeface="Arial"/>
                <a:cs typeface="Arial"/>
              </a:rPr>
              <a:t>least</a:t>
            </a:r>
            <a:r>
              <a:rPr sz="4000" b="0" spc="-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40">
                <a:solidFill>
                  <a:srgbClr val="455F51"/>
                </a:solidFill>
                <a:latin typeface="Arial"/>
                <a:cs typeface="Arial"/>
              </a:rPr>
              <a:t>squares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61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6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439737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114">
                <a:solidFill>
                  <a:srgbClr val="FFFFFF"/>
                </a:solidFill>
                <a:latin typeface="Arial"/>
                <a:cs typeface="Arial"/>
              </a:rPr>
              <a:t>Multi-Level</a:t>
            </a:r>
            <a:r>
              <a:rPr b="0" spc="-28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0" spc="-140">
                <a:solidFill>
                  <a:srgbClr val="FFFFFF"/>
                </a:solidFill>
                <a:latin typeface="Arial"/>
                <a:cs typeface="Arial"/>
              </a:rPr>
              <a:t>Models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62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6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10627360" cy="316547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concept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some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effects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happen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at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various</a:t>
            </a:r>
            <a:r>
              <a:rPr sz="2800" spc="29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levels.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Example: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health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depends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hierarchy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health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your</a:t>
            </a:r>
            <a:r>
              <a:rPr sz="2800" spc="-25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cells, 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organs,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265">
                <a:solidFill>
                  <a:srgbClr val="455F51"/>
                </a:solidFill>
                <a:latin typeface="Arial"/>
                <a:cs typeface="Arial"/>
              </a:rPr>
              <a:t>as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whole,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family,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city,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world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live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in.</a:t>
            </a:r>
            <a:endParaRPr sz="2800">
              <a:latin typeface="Arial"/>
              <a:cs typeface="Arial"/>
            </a:endParaRPr>
          </a:p>
          <a:p>
            <a:pPr marL="268605" marR="386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25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wealth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depends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your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own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work,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what your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parents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did,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what  your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grandparents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did,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etc.</a:t>
            </a:r>
            <a:endParaRPr sz="2800">
              <a:latin typeface="Arial"/>
              <a:cs typeface="Arial"/>
            </a:endParaRPr>
          </a:p>
          <a:p>
            <a:pPr marL="268605" marR="181673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Multi-level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models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attempt </a:t>
            </a:r>
            <a:r>
              <a:rPr sz="28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model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account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for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these 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interdependencies.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398462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05">
                <a:solidFill>
                  <a:srgbClr val="455F51"/>
                </a:solidFill>
                <a:latin typeface="Arial"/>
                <a:cs typeface="Arial"/>
              </a:rPr>
              <a:t>Multi-Level</a:t>
            </a:r>
            <a:r>
              <a:rPr sz="4000" b="0" spc="-2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40">
                <a:solidFill>
                  <a:srgbClr val="455F51"/>
                </a:solidFill>
                <a:latin typeface="Arial"/>
                <a:cs typeface="Arial"/>
              </a:rPr>
              <a:t>Models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63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6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10455910" cy="39420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245745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95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must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identify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factors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that</a:t>
            </a:r>
            <a:r>
              <a:rPr sz="2800" spc="-5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affect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outcome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you’re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trying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predict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at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each</a:t>
            </a:r>
            <a:r>
              <a:rPr sz="2800" spc="11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level.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example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800" spc="-480">
                <a:solidFill>
                  <a:srgbClr val="455F51"/>
                </a:solidFill>
                <a:latin typeface="Arial"/>
                <a:cs typeface="Arial"/>
              </a:rPr>
              <a:t>SAT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scores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might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be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predicted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based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genetics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individual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children,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home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environment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individual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children,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crime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rate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neighborhood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they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live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in,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quality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teachers 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their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school,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funding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20">
                <a:solidFill>
                  <a:srgbClr val="455F51"/>
                </a:solidFill>
                <a:latin typeface="Arial"/>
                <a:cs typeface="Arial"/>
              </a:rPr>
              <a:t>their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school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district,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education 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policies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their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state.</a:t>
            </a:r>
            <a:endParaRPr sz="2800">
              <a:latin typeface="Arial"/>
              <a:cs typeface="Arial"/>
            </a:endParaRPr>
          </a:p>
          <a:p>
            <a:pPr marL="268605" marR="245745" indent="-256540">
              <a:lnSpc>
                <a:spcPct val="100000"/>
              </a:lnSpc>
              <a:spcBef>
                <a:spcPts val="30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35">
                <a:solidFill>
                  <a:srgbClr val="455F51"/>
                </a:solidFill>
                <a:latin typeface="Arial"/>
                <a:cs typeface="Arial"/>
              </a:rPr>
              <a:t>Some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these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factors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affect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more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than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one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level.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example,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crime 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rate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might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influence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home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environment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too.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507428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10">
                <a:solidFill>
                  <a:srgbClr val="455F51"/>
                </a:solidFill>
                <a:latin typeface="Arial"/>
                <a:cs typeface="Arial"/>
              </a:rPr>
              <a:t>Modeling </a:t>
            </a:r>
            <a:r>
              <a:rPr sz="4000" b="0" spc="-45">
                <a:solidFill>
                  <a:srgbClr val="455F51"/>
                </a:solidFill>
                <a:latin typeface="Arial"/>
                <a:cs typeface="Arial"/>
              </a:rPr>
              <a:t>multiple</a:t>
            </a:r>
            <a:r>
              <a:rPr sz="4000" b="0" spc="-3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levels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64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6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6946265" cy="30892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106680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I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just want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be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aware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concept,</a:t>
            </a:r>
            <a:r>
              <a:rPr sz="2800" spc="-2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65">
                <a:solidFill>
                  <a:srgbClr val="455F51"/>
                </a:solidFill>
                <a:latin typeface="Arial"/>
                <a:cs typeface="Arial"/>
              </a:rPr>
              <a:t>as 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multi-level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models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showed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up on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some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science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job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requirements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I’ve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seen.</a:t>
            </a:r>
            <a:endParaRPr sz="2800">
              <a:latin typeface="Arial"/>
              <a:cs typeface="Arial"/>
            </a:endParaRPr>
          </a:p>
          <a:p>
            <a:pPr marL="268605" marR="37973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You’re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not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ready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8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yet.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Entire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advanced 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statistics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modeling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courses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exist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this 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one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topic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alone.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Thick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books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exist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8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too,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when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you’re</a:t>
            </a:r>
            <a:r>
              <a:rPr sz="2800" spc="-5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ready.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371602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Doing </a:t>
            </a:r>
            <a:r>
              <a:rPr sz="4000" b="0" spc="-85">
                <a:solidFill>
                  <a:srgbClr val="455F51"/>
                </a:solidFill>
                <a:latin typeface="Arial"/>
                <a:cs typeface="Arial"/>
              </a:rPr>
              <a:t>this </a:t>
            </a: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is</a:t>
            </a:r>
            <a:r>
              <a:rPr sz="4000" b="0" spc="-3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35">
                <a:solidFill>
                  <a:srgbClr val="455F51"/>
                </a:solidFill>
                <a:latin typeface="Arial"/>
                <a:cs typeface="Arial"/>
              </a:rPr>
              <a:t>hard.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933688" y="2209800"/>
            <a:ext cx="2118359" cy="324154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65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6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752348" y="3914013"/>
            <a:ext cx="35979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-110">
                <a:solidFill>
                  <a:srgbClr val="455F51"/>
                </a:solidFill>
                <a:latin typeface="Arial"/>
                <a:cs typeface="Arial"/>
              </a:rPr>
              <a:t>concept </a:t>
            </a:r>
            <a:r>
              <a:rPr sz="24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400" spc="-25">
                <a:solidFill>
                  <a:srgbClr val="455F51"/>
                </a:solidFill>
                <a:latin typeface="Arial"/>
                <a:cs typeface="Arial"/>
              </a:rPr>
              <a:t>train/</a:t>
            </a:r>
            <a:r>
              <a:rPr sz="2400" spc="-459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80">
                <a:solidFill>
                  <a:srgbClr val="455F51"/>
                </a:solidFill>
                <a:latin typeface="Arial"/>
                <a:cs typeface="Arial"/>
              </a:rPr>
              <a:t>test</a:t>
            </a:r>
            <a:endParaRPr sz="2400">
              <a:latin typeface="Arial"/>
              <a:cs typeface="Ari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02870">
              <a:lnSpc>
                <a:spcPct val="100000"/>
              </a:lnSpc>
              <a:spcBef>
                <a:spcPts val="105"/>
              </a:spcBef>
            </a:pPr>
            <a:r>
              <a:rPr spc="-245"/>
              <a:t>Supervised </a:t>
            </a:r>
            <a:r>
              <a:rPr spc="-204"/>
              <a:t>and Unsupervised </a:t>
            </a:r>
            <a:r>
              <a:rPr spc="-160"/>
              <a:t>Machine</a:t>
            </a:r>
            <a:r>
              <a:rPr spc="-305"/>
              <a:t> </a:t>
            </a:r>
            <a:r>
              <a:rPr spc="-220"/>
              <a:t>Learning</a:t>
            </a: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66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6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5153660" cy="1305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5080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Algorithms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learn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from 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observational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data,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make 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predictions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based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30">
                <a:solidFill>
                  <a:srgbClr val="455F51"/>
                </a:solidFill>
                <a:latin typeface="Arial"/>
                <a:cs typeface="Arial"/>
              </a:rPr>
              <a:t>it.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55035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75">
                <a:solidFill>
                  <a:srgbClr val="455F51"/>
                </a:solidFill>
                <a:latin typeface="Arial"/>
                <a:cs typeface="Arial"/>
              </a:rPr>
              <a:t>What </a:t>
            </a: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4000" b="0" spc="-180">
                <a:solidFill>
                  <a:srgbClr val="455F51"/>
                </a:solidFill>
                <a:latin typeface="Arial"/>
                <a:cs typeface="Arial"/>
              </a:rPr>
              <a:t>machine</a:t>
            </a:r>
            <a:r>
              <a:rPr sz="4000" b="0" spc="-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50">
                <a:solidFill>
                  <a:srgbClr val="455F51"/>
                </a:solidFill>
                <a:latin typeface="Arial"/>
                <a:cs typeface="Arial"/>
              </a:rPr>
              <a:t>learning?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412480" y="1818132"/>
            <a:ext cx="3529409" cy="473693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10714" y="5404815"/>
            <a:ext cx="51835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65">
                <a:latin typeface="Arial"/>
                <a:cs typeface="Arial"/>
              </a:rPr>
              <a:t>Yeah, </a:t>
            </a:r>
            <a:r>
              <a:rPr sz="1800" spc="-35">
                <a:latin typeface="Arial"/>
                <a:cs typeface="Arial"/>
              </a:rPr>
              <a:t>that’s </a:t>
            </a:r>
            <a:r>
              <a:rPr sz="1800" spc="-15">
                <a:latin typeface="Arial"/>
                <a:cs typeface="Arial"/>
              </a:rPr>
              <a:t>pretty </a:t>
            </a:r>
            <a:r>
              <a:rPr sz="1800" spc="-80">
                <a:latin typeface="Arial"/>
                <a:cs typeface="Arial"/>
              </a:rPr>
              <a:t>much </a:t>
            </a:r>
            <a:r>
              <a:rPr sz="1800" spc="-30">
                <a:latin typeface="Arial"/>
                <a:cs typeface="Arial"/>
              </a:rPr>
              <a:t>what </a:t>
            </a:r>
            <a:r>
              <a:rPr sz="1800" spc="-50">
                <a:latin typeface="Arial"/>
                <a:cs typeface="Arial"/>
              </a:rPr>
              <a:t>your own brain </a:t>
            </a:r>
            <a:r>
              <a:rPr sz="1800" spc="-105">
                <a:latin typeface="Arial"/>
                <a:cs typeface="Arial"/>
              </a:rPr>
              <a:t>does</a:t>
            </a:r>
            <a:r>
              <a:rPr sz="1800" spc="-325">
                <a:latin typeface="Arial"/>
                <a:cs typeface="Arial"/>
              </a:rPr>
              <a:t> </a:t>
            </a:r>
            <a:r>
              <a:rPr sz="1800" spc="-20">
                <a:latin typeface="Arial"/>
                <a:cs typeface="Arial"/>
              </a:rPr>
              <a:t>too.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67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6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10655935" cy="177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47625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model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is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not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given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any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“answers”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learn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from;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85">
                <a:solidFill>
                  <a:srgbClr val="455F51"/>
                </a:solidFill>
                <a:latin typeface="Arial"/>
                <a:cs typeface="Arial"/>
              </a:rPr>
              <a:t>it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must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make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10">
                <a:solidFill>
                  <a:srgbClr val="455F51"/>
                </a:solidFill>
                <a:latin typeface="Arial"/>
                <a:cs typeface="Arial"/>
              </a:rPr>
              <a:t>sense 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just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given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observations</a:t>
            </a:r>
            <a:r>
              <a:rPr sz="2800" spc="-20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themselves.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Example: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group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(cluster)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some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objects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together </a:t>
            </a:r>
            <a:r>
              <a:rPr sz="2800" spc="-20">
                <a:solidFill>
                  <a:srgbClr val="455F51"/>
                </a:solidFill>
                <a:latin typeface="Arial"/>
                <a:cs typeface="Arial"/>
              </a:rPr>
              <a:t>into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2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different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sets. But  </a:t>
            </a:r>
            <a:r>
              <a:rPr sz="28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I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don’t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>
                <a:solidFill>
                  <a:srgbClr val="455F51"/>
                </a:solidFill>
                <a:latin typeface="Arial"/>
                <a:cs typeface="Arial"/>
              </a:rPr>
              <a:t>tell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you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what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60">
                <a:solidFill>
                  <a:srgbClr val="455F51"/>
                </a:solidFill>
                <a:latin typeface="Arial"/>
                <a:cs typeface="Arial"/>
              </a:rPr>
              <a:t>“right”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set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is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for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any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object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ahead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time.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72948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95">
                <a:solidFill>
                  <a:srgbClr val="455F51"/>
                </a:solidFill>
                <a:latin typeface="Arial"/>
                <a:cs typeface="Arial"/>
              </a:rPr>
              <a:t>Unsupervised</a:t>
            </a:r>
            <a:r>
              <a:rPr sz="4000" b="0" spc="-2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Learning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09600" y="4270247"/>
            <a:ext cx="1915668" cy="143713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904744" y="4270247"/>
            <a:ext cx="1914144" cy="143713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198364" y="4264152"/>
            <a:ext cx="1586484" cy="1443228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557516" y="4264152"/>
            <a:ext cx="1083564" cy="1446276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475734" y="6056477"/>
            <a:ext cx="73590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800" spc="-125">
                <a:latin typeface="Arial"/>
                <a:cs typeface="Arial"/>
              </a:rPr>
              <a:t>Do </a:t>
            </a:r>
            <a:r>
              <a:rPr sz="1800" spc="-50">
                <a:latin typeface="Arial"/>
                <a:cs typeface="Arial"/>
              </a:rPr>
              <a:t>I </a:t>
            </a:r>
            <a:r>
              <a:rPr sz="1800" spc="-65">
                <a:latin typeface="Arial"/>
                <a:cs typeface="Arial"/>
              </a:rPr>
              <a:t>want </a:t>
            </a:r>
            <a:r>
              <a:rPr sz="1800" spc="-70">
                <a:latin typeface="Arial"/>
                <a:cs typeface="Arial"/>
              </a:rPr>
              <a:t>big </a:t>
            </a:r>
            <a:r>
              <a:rPr sz="1800" spc="-85">
                <a:latin typeface="Arial"/>
                <a:cs typeface="Arial"/>
              </a:rPr>
              <a:t>and </a:t>
            </a:r>
            <a:r>
              <a:rPr sz="1800" spc="-80">
                <a:latin typeface="Arial"/>
                <a:cs typeface="Arial"/>
              </a:rPr>
              <a:t>small </a:t>
            </a:r>
            <a:r>
              <a:rPr sz="1800" spc="-75">
                <a:latin typeface="Arial"/>
                <a:cs typeface="Arial"/>
              </a:rPr>
              <a:t>things? </a:t>
            </a:r>
            <a:r>
              <a:rPr sz="1800" spc="-120">
                <a:latin typeface="Arial"/>
                <a:cs typeface="Arial"/>
              </a:rPr>
              <a:t>Round </a:t>
            </a:r>
            <a:r>
              <a:rPr sz="1800" spc="-85">
                <a:latin typeface="Arial"/>
                <a:cs typeface="Arial"/>
              </a:rPr>
              <a:t>and </a:t>
            </a:r>
            <a:r>
              <a:rPr sz="1800" spc="-95">
                <a:latin typeface="Arial"/>
                <a:cs typeface="Arial"/>
              </a:rPr>
              <a:t>square </a:t>
            </a:r>
            <a:r>
              <a:rPr sz="1800" spc="-80">
                <a:latin typeface="Arial"/>
                <a:cs typeface="Arial"/>
              </a:rPr>
              <a:t>things? </a:t>
            </a:r>
            <a:r>
              <a:rPr sz="1800" spc="-175">
                <a:latin typeface="Arial"/>
                <a:cs typeface="Arial"/>
              </a:rPr>
              <a:t>Red </a:t>
            </a:r>
            <a:r>
              <a:rPr sz="1800" spc="-85">
                <a:latin typeface="Arial"/>
                <a:cs typeface="Arial"/>
              </a:rPr>
              <a:t>and </a:t>
            </a:r>
            <a:r>
              <a:rPr sz="1800" spc="-55">
                <a:latin typeface="Arial"/>
                <a:cs typeface="Arial"/>
              </a:rPr>
              <a:t>blue </a:t>
            </a:r>
            <a:r>
              <a:rPr sz="1800" spc="-80">
                <a:latin typeface="Arial"/>
                <a:cs typeface="Arial"/>
              </a:rPr>
              <a:t>things?  </a:t>
            </a:r>
            <a:r>
              <a:rPr sz="1800" spc="-85">
                <a:latin typeface="Arial"/>
                <a:cs typeface="Arial"/>
              </a:rPr>
              <a:t>Unsupervised </a:t>
            </a:r>
            <a:r>
              <a:rPr sz="1800" spc="-60">
                <a:latin typeface="Arial"/>
                <a:cs typeface="Arial"/>
              </a:rPr>
              <a:t>learning </a:t>
            </a:r>
            <a:r>
              <a:rPr sz="1800" spc="-65">
                <a:latin typeface="Arial"/>
                <a:cs typeface="Arial"/>
              </a:rPr>
              <a:t>could </a:t>
            </a:r>
            <a:r>
              <a:rPr sz="1800" spc="-90">
                <a:latin typeface="Arial"/>
                <a:cs typeface="Arial"/>
              </a:rPr>
              <a:t>give </a:t>
            </a:r>
            <a:r>
              <a:rPr sz="1800" spc="-85">
                <a:latin typeface="Arial"/>
                <a:cs typeface="Arial"/>
              </a:rPr>
              <a:t>me </a:t>
            </a:r>
            <a:r>
              <a:rPr sz="1800" spc="-105">
                <a:latin typeface="Arial"/>
                <a:cs typeface="Arial"/>
              </a:rPr>
              <a:t>any </a:t>
            </a:r>
            <a:r>
              <a:rPr sz="1800" spc="-30">
                <a:latin typeface="Arial"/>
                <a:cs typeface="Arial"/>
              </a:rPr>
              <a:t>of </a:t>
            </a:r>
            <a:r>
              <a:rPr sz="1800" spc="-65">
                <a:latin typeface="Arial"/>
                <a:cs typeface="Arial"/>
              </a:rPr>
              <a:t>those</a:t>
            </a:r>
            <a:r>
              <a:rPr sz="1800" spc="-130">
                <a:latin typeface="Arial"/>
                <a:cs typeface="Arial"/>
              </a:rPr>
              <a:t> </a:t>
            </a:r>
            <a:r>
              <a:rPr sz="1800" spc="-65">
                <a:latin typeface="Arial"/>
                <a:cs typeface="Arial"/>
              </a:rPr>
              <a:t>results.</a:t>
            </a:r>
            <a:endParaRPr sz="1800">
              <a:latin typeface="Arial"/>
              <a:cs typeface="Arial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68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69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17547"/>
            <a:ext cx="10620375" cy="40614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indent="-256540">
              <a:lnSpc>
                <a:spcPts val="334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Unsupervised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learning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sounds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awful!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Why 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use</a:t>
            </a:r>
            <a:r>
              <a:rPr sz="2800" spc="-1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it?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ts val="3175"/>
              </a:lnSpc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Maybe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don’t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know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what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you’re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looking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">
                <a:solidFill>
                  <a:srgbClr val="455F51"/>
                </a:solidFill>
                <a:latin typeface="Arial"/>
                <a:cs typeface="Arial"/>
              </a:rPr>
              <a:t>for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you’re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looking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">
                <a:solidFill>
                  <a:srgbClr val="455F51"/>
                </a:solidFill>
                <a:latin typeface="Arial"/>
                <a:cs typeface="Arial"/>
              </a:rPr>
              <a:t>for</a:t>
            </a:r>
            <a:endParaRPr sz="2800">
              <a:latin typeface="Arial"/>
              <a:cs typeface="Arial"/>
            </a:endParaRPr>
          </a:p>
          <a:p>
            <a:pPr marL="268605">
              <a:lnSpc>
                <a:spcPts val="3175"/>
              </a:lnSpc>
            </a:pPr>
            <a:r>
              <a:rPr sz="2800" i="1" spc="-55">
                <a:solidFill>
                  <a:srgbClr val="455F51"/>
                </a:solidFill>
                <a:latin typeface="Arial"/>
                <a:cs typeface="Arial"/>
              </a:rPr>
              <a:t>latent</a:t>
            </a:r>
            <a:r>
              <a:rPr sz="2800" i="1" spc="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i="1" spc="-110">
                <a:solidFill>
                  <a:srgbClr val="455F51"/>
                </a:solidFill>
                <a:latin typeface="Arial"/>
                <a:cs typeface="Arial"/>
              </a:rPr>
              <a:t>variables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.</a:t>
            </a:r>
            <a:endParaRPr sz="2800">
              <a:latin typeface="Arial"/>
              <a:cs typeface="Arial"/>
            </a:endParaRPr>
          </a:p>
          <a:p>
            <a:pPr marL="268605" marR="453390" indent="-256540">
              <a:lnSpc>
                <a:spcPts val="3020"/>
              </a:lnSpc>
              <a:spcBef>
                <a:spcPts val="36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Example: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clustering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users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dating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site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based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their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information 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behavior. 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Perhaps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you’ll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find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there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are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groups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people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that 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emerge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don’t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conform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800" spc="-5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known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stereotypes.</a:t>
            </a:r>
            <a:endParaRPr sz="2800">
              <a:latin typeface="Arial"/>
              <a:cs typeface="Arial"/>
            </a:endParaRPr>
          </a:p>
          <a:p>
            <a:pPr marL="268605" marR="26034" indent="-256540">
              <a:lnSpc>
                <a:spcPts val="3020"/>
              </a:lnSpc>
              <a:spcBef>
                <a:spcPts val="31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Cluster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movies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based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their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properties. 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Perhaps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our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current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concepts 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genre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are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outdated?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ts val="3020"/>
              </a:lnSpc>
              <a:spcBef>
                <a:spcPts val="31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Analyze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text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product descriptions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20">
                <a:solidFill>
                  <a:srgbClr val="455F51"/>
                </a:solidFill>
                <a:latin typeface="Arial"/>
                <a:cs typeface="Arial"/>
              </a:rPr>
              <a:t>find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terms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carry</a:t>
            </a:r>
            <a:r>
              <a:rPr sz="2800" spc="-3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most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meaning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certain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category.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72948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95">
                <a:solidFill>
                  <a:srgbClr val="455F51"/>
                </a:solidFill>
                <a:latin typeface="Arial"/>
                <a:cs typeface="Arial"/>
              </a:rPr>
              <a:t>Unsupervised</a:t>
            </a:r>
            <a:r>
              <a:rPr sz="4000" b="0" spc="-2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Learning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69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6690"/>
            <a:ext cx="6304915" cy="4030345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68605" marR="1463675" indent="-256540">
              <a:lnSpc>
                <a:spcPts val="2590"/>
              </a:lnSpc>
              <a:spcBef>
                <a:spcPts val="425"/>
              </a:spcBef>
              <a:buClr>
                <a:srgbClr val="37A76E"/>
              </a:buClr>
              <a:buFont typeface="Georgia"/>
              <a:buChar char="•"/>
              <a:tabLst>
                <a:tab pos="268605"/>
                <a:tab pos="269240"/>
              </a:tabLst>
            </a:pPr>
            <a:r>
              <a:rPr sz="2400" spc="-145">
                <a:solidFill>
                  <a:srgbClr val="455F51"/>
                </a:solidFill>
                <a:latin typeface="Arial"/>
                <a:cs typeface="Arial"/>
              </a:rPr>
              <a:t>Represents some </a:t>
            </a:r>
            <a:r>
              <a:rPr sz="2400" spc="-80">
                <a:solidFill>
                  <a:srgbClr val="455F51"/>
                </a:solidFill>
                <a:latin typeface="Arial"/>
                <a:cs typeface="Arial"/>
              </a:rPr>
              <a:t>sort </a:t>
            </a:r>
            <a:r>
              <a:rPr sz="2400" spc="-3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400" spc="-45">
                <a:solidFill>
                  <a:srgbClr val="455F51"/>
                </a:solidFill>
                <a:latin typeface="Arial"/>
                <a:cs typeface="Arial"/>
              </a:rPr>
              <a:t>quantitative  </a:t>
            </a:r>
            <a:r>
              <a:rPr sz="2400" spc="-110">
                <a:solidFill>
                  <a:srgbClr val="455F51"/>
                </a:solidFill>
                <a:latin typeface="Arial"/>
                <a:cs typeface="Arial"/>
              </a:rPr>
              <a:t>measurement</a:t>
            </a:r>
            <a:endParaRPr sz="2400">
              <a:latin typeface="Arial"/>
              <a:cs typeface="Arial"/>
            </a:endParaRPr>
          </a:p>
          <a:p>
            <a:pPr marL="314325">
              <a:lnSpc>
                <a:spcPts val="2510"/>
              </a:lnSpc>
              <a:spcBef>
                <a:spcPts val="20"/>
              </a:spcBef>
              <a:tabLst>
                <a:tab pos="561340"/>
              </a:tabLst>
            </a:pPr>
            <a:r>
              <a:rPr sz="2200" spc="-5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200" spc="-110">
                <a:solidFill>
                  <a:srgbClr val="455F51"/>
                </a:solidFill>
                <a:latin typeface="Arial"/>
                <a:cs typeface="Arial"/>
              </a:rPr>
              <a:t>Heights </a:t>
            </a:r>
            <a:r>
              <a:rPr sz="2200" spc="-3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200" spc="-80">
                <a:solidFill>
                  <a:srgbClr val="455F51"/>
                </a:solidFill>
                <a:latin typeface="Arial"/>
                <a:cs typeface="Arial"/>
              </a:rPr>
              <a:t>people, </a:t>
            </a:r>
            <a:r>
              <a:rPr sz="2200" spc="-150">
                <a:solidFill>
                  <a:srgbClr val="455F51"/>
                </a:solidFill>
                <a:latin typeface="Arial"/>
                <a:cs typeface="Arial"/>
              </a:rPr>
              <a:t>page </a:t>
            </a:r>
            <a:r>
              <a:rPr sz="2200" spc="-65">
                <a:solidFill>
                  <a:srgbClr val="455F51"/>
                </a:solidFill>
                <a:latin typeface="Arial"/>
                <a:cs typeface="Arial"/>
              </a:rPr>
              <a:t>load times, </a:t>
            </a:r>
            <a:r>
              <a:rPr sz="2200" spc="-105">
                <a:solidFill>
                  <a:srgbClr val="455F51"/>
                </a:solidFill>
                <a:latin typeface="Arial"/>
                <a:cs typeface="Arial"/>
              </a:rPr>
              <a:t>stock</a:t>
            </a:r>
            <a:r>
              <a:rPr sz="2200" spc="-1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200" spc="-90">
                <a:solidFill>
                  <a:srgbClr val="455F51"/>
                </a:solidFill>
                <a:latin typeface="Arial"/>
                <a:cs typeface="Arial"/>
              </a:rPr>
              <a:t>prices,</a:t>
            </a:r>
            <a:endParaRPr sz="2200">
              <a:latin typeface="Arial"/>
              <a:cs typeface="Arial"/>
            </a:endParaRPr>
          </a:p>
          <a:p>
            <a:pPr marL="561340">
              <a:lnSpc>
                <a:spcPts val="2505"/>
              </a:lnSpc>
            </a:pPr>
            <a:r>
              <a:rPr sz="2200" spc="-75">
                <a:solidFill>
                  <a:srgbClr val="455F51"/>
                </a:solidFill>
                <a:latin typeface="Arial"/>
                <a:cs typeface="Arial"/>
              </a:rPr>
              <a:t>etc.</a:t>
            </a:r>
            <a:endParaRPr sz="2200">
              <a:latin typeface="Arial"/>
              <a:cs typeface="Arial"/>
            </a:endParaRPr>
          </a:p>
          <a:p>
            <a:pPr marL="268605" indent="-256540">
              <a:lnSpc>
                <a:spcPts val="2875"/>
              </a:lnSpc>
              <a:buClr>
                <a:srgbClr val="37A76E"/>
              </a:buClr>
              <a:buFont typeface="Georgia"/>
              <a:buChar char="•"/>
              <a:tabLst>
                <a:tab pos="268605"/>
                <a:tab pos="269240"/>
              </a:tabLst>
            </a:pPr>
            <a:r>
              <a:rPr sz="2400" spc="-110">
                <a:solidFill>
                  <a:srgbClr val="455F51"/>
                </a:solidFill>
                <a:latin typeface="Arial"/>
                <a:cs typeface="Arial"/>
              </a:rPr>
              <a:t>Discrete</a:t>
            </a:r>
            <a:r>
              <a:rPr sz="24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135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55"/>
              </a:spcBef>
              <a:tabLst>
                <a:tab pos="561340"/>
              </a:tabLst>
            </a:pPr>
            <a:r>
              <a:rPr sz="2200" spc="-5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200" spc="-80">
                <a:solidFill>
                  <a:srgbClr val="455F51"/>
                </a:solidFill>
                <a:latin typeface="Arial"/>
                <a:cs typeface="Arial"/>
              </a:rPr>
              <a:t>Integer </a:t>
            </a:r>
            <a:r>
              <a:rPr sz="2200" spc="-120">
                <a:solidFill>
                  <a:srgbClr val="455F51"/>
                </a:solidFill>
                <a:latin typeface="Arial"/>
                <a:cs typeface="Arial"/>
              </a:rPr>
              <a:t>based; </a:t>
            </a:r>
            <a:r>
              <a:rPr sz="2200" spc="-25">
                <a:solidFill>
                  <a:srgbClr val="455F51"/>
                </a:solidFill>
                <a:latin typeface="Arial"/>
                <a:cs typeface="Arial"/>
              </a:rPr>
              <a:t>often </a:t>
            </a:r>
            <a:r>
              <a:rPr sz="2200" spc="-95">
                <a:solidFill>
                  <a:srgbClr val="455F51"/>
                </a:solidFill>
                <a:latin typeface="Arial"/>
                <a:cs typeface="Arial"/>
              </a:rPr>
              <a:t>counts </a:t>
            </a:r>
            <a:r>
              <a:rPr sz="2200" spc="-3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200" spc="-130">
                <a:solidFill>
                  <a:srgbClr val="455F51"/>
                </a:solidFill>
                <a:latin typeface="Arial"/>
                <a:cs typeface="Arial"/>
              </a:rPr>
              <a:t>some</a:t>
            </a:r>
            <a:r>
              <a:rPr sz="2200" spc="-2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200" spc="-75">
                <a:solidFill>
                  <a:srgbClr val="455F51"/>
                </a:solidFill>
                <a:latin typeface="Arial"/>
                <a:cs typeface="Arial"/>
              </a:rPr>
              <a:t>event.</a:t>
            </a:r>
            <a:endParaRPr sz="2200">
              <a:latin typeface="Arial"/>
              <a:cs typeface="Arial"/>
            </a:endParaRPr>
          </a:p>
          <a:p>
            <a:pPr marL="826769" lvl="1" indent="-219710">
              <a:lnSpc>
                <a:spcPct val="100000"/>
              </a:lnSpc>
              <a:spcBef>
                <a:spcPts val="70"/>
              </a:spcBef>
              <a:buClr>
                <a:srgbClr val="99CA38"/>
              </a:buClr>
              <a:buChar char=""/>
              <a:tabLst>
                <a:tab pos="826135"/>
                <a:tab pos="826769"/>
              </a:tabLst>
            </a:pPr>
            <a:r>
              <a:rPr sz="2000" spc="-95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2000" spc="-105">
                <a:solidFill>
                  <a:srgbClr val="455F51"/>
                </a:solidFill>
                <a:latin typeface="Arial"/>
                <a:cs typeface="Arial"/>
              </a:rPr>
              <a:t>many </a:t>
            </a:r>
            <a:r>
              <a:rPr sz="2000" spc="-114">
                <a:solidFill>
                  <a:srgbClr val="455F51"/>
                </a:solidFill>
                <a:latin typeface="Arial"/>
                <a:cs typeface="Arial"/>
              </a:rPr>
              <a:t>purchases </a:t>
            </a:r>
            <a:r>
              <a:rPr sz="2000" spc="-40">
                <a:solidFill>
                  <a:srgbClr val="455F51"/>
                </a:solidFill>
                <a:latin typeface="Arial"/>
                <a:cs typeface="Arial"/>
              </a:rPr>
              <a:t>did </a:t>
            </a:r>
            <a:r>
              <a:rPr sz="2000" spc="-155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000" spc="-80">
                <a:solidFill>
                  <a:srgbClr val="455F51"/>
                </a:solidFill>
                <a:latin typeface="Arial"/>
                <a:cs typeface="Arial"/>
              </a:rPr>
              <a:t>customer </a:t>
            </a:r>
            <a:r>
              <a:rPr sz="2000" spc="-125">
                <a:solidFill>
                  <a:srgbClr val="455F51"/>
                </a:solidFill>
                <a:latin typeface="Arial"/>
                <a:cs typeface="Arial"/>
              </a:rPr>
              <a:t>make </a:t>
            </a:r>
            <a:r>
              <a:rPr sz="2000" spc="-15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000" spc="-155">
                <a:solidFill>
                  <a:srgbClr val="455F51"/>
                </a:solidFill>
                <a:latin typeface="Arial"/>
                <a:cs typeface="Arial"/>
              </a:rPr>
              <a:t>a</a:t>
            </a:r>
            <a:r>
              <a:rPr sz="2000" spc="-1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000" spc="-110">
                <a:solidFill>
                  <a:srgbClr val="455F51"/>
                </a:solidFill>
                <a:latin typeface="Arial"/>
                <a:cs typeface="Arial"/>
              </a:rPr>
              <a:t>year?</a:t>
            </a:r>
            <a:endParaRPr sz="2000">
              <a:latin typeface="Arial"/>
              <a:cs typeface="Arial"/>
            </a:endParaRPr>
          </a:p>
          <a:p>
            <a:pPr marL="826769" lvl="1" indent="-219710">
              <a:lnSpc>
                <a:spcPts val="2395"/>
              </a:lnSpc>
              <a:spcBef>
                <a:spcPts val="60"/>
              </a:spcBef>
              <a:buClr>
                <a:srgbClr val="99CA38"/>
              </a:buClr>
              <a:buChar char=""/>
              <a:tabLst>
                <a:tab pos="826135"/>
                <a:tab pos="826769"/>
              </a:tabLst>
            </a:pPr>
            <a:r>
              <a:rPr sz="2000" spc="-95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2000" spc="-105">
                <a:solidFill>
                  <a:srgbClr val="455F51"/>
                </a:solidFill>
                <a:latin typeface="Arial"/>
                <a:cs typeface="Arial"/>
              </a:rPr>
              <a:t>many </a:t>
            </a:r>
            <a:r>
              <a:rPr sz="2000" spc="-55">
                <a:solidFill>
                  <a:srgbClr val="455F51"/>
                </a:solidFill>
                <a:latin typeface="Arial"/>
                <a:cs typeface="Arial"/>
              </a:rPr>
              <a:t>times </a:t>
            </a:r>
            <a:r>
              <a:rPr sz="2000" spc="-35">
                <a:solidFill>
                  <a:srgbClr val="455F51"/>
                </a:solidFill>
                <a:latin typeface="Arial"/>
                <a:cs typeface="Arial"/>
              </a:rPr>
              <a:t>did </a:t>
            </a:r>
            <a:r>
              <a:rPr sz="2000" spc="-50">
                <a:solidFill>
                  <a:srgbClr val="455F51"/>
                </a:solidFill>
                <a:latin typeface="Arial"/>
                <a:cs typeface="Arial"/>
              </a:rPr>
              <a:t>I </a:t>
            </a:r>
            <a:r>
              <a:rPr sz="2000" spc="5">
                <a:solidFill>
                  <a:srgbClr val="455F51"/>
                </a:solidFill>
                <a:latin typeface="Arial"/>
                <a:cs typeface="Arial"/>
              </a:rPr>
              <a:t>flip</a:t>
            </a:r>
            <a:r>
              <a:rPr sz="2000" spc="-3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000" spc="-55">
                <a:solidFill>
                  <a:srgbClr val="455F51"/>
                </a:solidFill>
                <a:latin typeface="Arial"/>
                <a:cs typeface="Arial"/>
              </a:rPr>
              <a:t>“heads”?</a:t>
            </a:r>
            <a:endParaRPr sz="2000">
              <a:latin typeface="Arial"/>
              <a:cs typeface="Arial"/>
            </a:endParaRPr>
          </a:p>
          <a:p>
            <a:pPr marL="268605" indent="-256540">
              <a:lnSpc>
                <a:spcPts val="2875"/>
              </a:lnSpc>
              <a:buClr>
                <a:srgbClr val="37A76E"/>
              </a:buClr>
              <a:buFont typeface="Georgia"/>
              <a:buChar char="•"/>
              <a:tabLst>
                <a:tab pos="268605"/>
                <a:tab pos="269240"/>
              </a:tabLst>
            </a:pPr>
            <a:r>
              <a:rPr sz="2400" spc="-100">
                <a:solidFill>
                  <a:srgbClr val="455F51"/>
                </a:solidFill>
                <a:latin typeface="Arial"/>
                <a:cs typeface="Arial"/>
              </a:rPr>
              <a:t>Continuous</a:t>
            </a:r>
            <a:r>
              <a:rPr sz="2400" spc="-1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140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55"/>
              </a:spcBef>
              <a:tabLst>
                <a:tab pos="561340"/>
              </a:tabLst>
            </a:pPr>
            <a:r>
              <a:rPr sz="2200" spc="-5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200" spc="-215">
                <a:solidFill>
                  <a:srgbClr val="455F51"/>
                </a:solidFill>
                <a:latin typeface="Arial"/>
                <a:cs typeface="Arial"/>
              </a:rPr>
              <a:t>Has </a:t>
            </a:r>
            <a:r>
              <a:rPr sz="2200" spc="-125">
                <a:solidFill>
                  <a:srgbClr val="455F51"/>
                </a:solidFill>
                <a:latin typeface="Arial"/>
                <a:cs typeface="Arial"/>
              </a:rPr>
              <a:t>an </a:t>
            </a:r>
            <a:r>
              <a:rPr sz="2200" spc="-10">
                <a:solidFill>
                  <a:srgbClr val="455F51"/>
                </a:solidFill>
                <a:latin typeface="Arial"/>
                <a:cs typeface="Arial"/>
              </a:rPr>
              <a:t>infinite </a:t>
            </a:r>
            <a:r>
              <a:rPr sz="2200" spc="-75">
                <a:solidFill>
                  <a:srgbClr val="455F51"/>
                </a:solidFill>
                <a:latin typeface="Arial"/>
                <a:cs typeface="Arial"/>
              </a:rPr>
              <a:t>number </a:t>
            </a:r>
            <a:r>
              <a:rPr sz="2200" spc="-3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200" spc="-105">
                <a:solidFill>
                  <a:srgbClr val="455F51"/>
                </a:solidFill>
                <a:latin typeface="Arial"/>
                <a:cs typeface="Arial"/>
              </a:rPr>
              <a:t>possible</a:t>
            </a:r>
            <a:r>
              <a:rPr sz="22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200" spc="-130">
                <a:solidFill>
                  <a:srgbClr val="455F51"/>
                </a:solidFill>
                <a:latin typeface="Arial"/>
                <a:cs typeface="Arial"/>
              </a:rPr>
              <a:t>values</a:t>
            </a:r>
            <a:endParaRPr sz="2200">
              <a:latin typeface="Arial"/>
              <a:cs typeface="Arial"/>
            </a:endParaRPr>
          </a:p>
          <a:p>
            <a:pPr marL="826769" lvl="1" indent="-219710">
              <a:lnSpc>
                <a:spcPct val="100000"/>
              </a:lnSpc>
              <a:spcBef>
                <a:spcPts val="70"/>
              </a:spcBef>
              <a:buClr>
                <a:srgbClr val="99CA38"/>
              </a:buClr>
              <a:buChar char=""/>
              <a:tabLst>
                <a:tab pos="826135"/>
                <a:tab pos="826769"/>
              </a:tabLst>
            </a:pPr>
            <a:r>
              <a:rPr sz="2000" spc="-95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2000" spc="-85">
                <a:solidFill>
                  <a:srgbClr val="455F51"/>
                </a:solidFill>
                <a:latin typeface="Arial"/>
                <a:cs typeface="Arial"/>
              </a:rPr>
              <a:t>much </a:t>
            </a:r>
            <a:r>
              <a:rPr sz="2000" spc="-15">
                <a:solidFill>
                  <a:srgbClr val="455F51"/>
                </a:solidFill>
                <a:latin typeface="Arial"/>
                <a:cs typeface="Arial"/>
              </a:rPr>
              <a:t>time </a:t>
            </a:r>
            <a:r>
              <a:rPr sz="2000" spc="-40">
                <a:solidFill>
                  <a:srgbClr val="455F51"/>
                </a:solidFill>
                <a:latin typeface="Arial"/>
                <a:cs typeface="Arial"/>
              </a:rPr>
              <a:t>did </a:t>
            </a:r>
            <a:r>
              <a:rPr sz="2000" spc="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000" spc="-85">
                <a:solidFill>
                  <a:srgbClr val="455F51"/>
                </a:solidFill>
                <a:latin typeface="Arial"/>
                <a:cs typeface="Arial"/>
              </a:rPr>
              <a:t>take </a:t>
            </a:r>
            <a:r>
              <a:rPr sz="2000" spc="-15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000" spc="-155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000" spc="-100">
                <a:solidFill>
                  <a:srgbClr val="455F51"/>
                </a:solidFill>
                <a:latin typeface="Arial"/>
                <a:cs typeface="Arial"/>
              </a:rPr>
              <a:t>user </a:t>
            </a:r>
            <a:r>
              <a:rPr sz="2000" spc="1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000" spc="-3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000" spc="-114">
                <a:solidFill>
                  <a:srgbClr val="455F51"/>
                </a:solidFill>
                <a:latin typeface="Arial"/>
                <a:cs typeface="Arial"/>
              </a:rPr>
              <a:t>check </a:t>
            </a:r>
            <a:r>
              <a:rPr sz="2000" spc="-50">
                <a:solidFill>
                  <a:srgbClr val="455F51"/>
                </a:solidFill>
                <a:latin typeface="Arial"/>
                <a:cs typeface="Arial"/>
              </a:rPr>
              <a:t>out?</a:t>
            </a:r>
            <a:endParaRPr sz="2000">
              <a:latin typeface="Arial"/>
              <a:cs typeface="Arial"/>
            </a:endParaRPr>
          </a:p>
          <a:p>
            <a:pPr marL="826769" lvl="1" indent="-219710">
              <a:lnSpc>
                <a:spcPct val="100000"/>
              </a:lnSpc>
              <a:spcBef>
                <a:spcPts val="60"/>
              </a:spcBef>
              <a:buClr>
                <a:srgbClr val="99CA38"/>
              </a:buClr>
              <a:buChar char=""/>
              <a:tabLst>
                <a:tab pos="826135"/>
                <a:tab pos="826769"/>
              </a:tabLst>
            </a:pPr>
            <a:r>
              <a:rPr sz="2000" spc="-95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2000" spc="-85">
                <a:solidFill>
                  <a:srgbClr val="455F51"/>
                </a:solidFill>
                <a:latin typeface="Arial"/>
                <a:cs typeface="Arial"/>
              </a:rPr>
              <a:t>much </a:t>
            </a:r>
            <a:r>
              <a:rPr sz="2000" spc="-60">
                <a:solidFill>
                  <a:srgbClr val="455F51"/>
                </a:solidFill>
                <a:latin typeface="Arial"/>
                <a:cs typeface="Arial"/>
              </a:rPr>
              <a:t>rain </a:t>
            </a:r>
            <a:r>
              <a:rPr sz="2000" spc="-30">
                <a:solidFill>
                  <a:srgbClr val="455F51"/>
                </a:solidFill>
                <a:latin typeface="Arial"/>
                <a:cs typeface="Arial"/>
              </a:rPr>
              <a:t>fell </a:t>
            </a:r>
            <a:r>
              <a:rPr sz="2000" spc="-6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000" spc="-155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000" spc="-90">
                <a:solidFill>
                  <a:srgbClr val="455F51"/>
                </a:solidFill>
                <a:latin typeface="Arial"/>
                <a:cs typeface="Arial"/>
              </a:rPr>
              <a:t>given</a:t>
            </a:r>
            <a:r>
              <a:rPr sz="2000" spc="-25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000" spc="-135">
                <a:solidFill>
                  <a:srgbClr val="455F51"/>
                </a:solidFill>
                <a:latin typeface="Arial"/>
                <a:cs typeface="Arial"/>
              </a:rPr>
              <a:t>day?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213296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Nume</a:t>
            </a:r>
            <a:r>
              <a:rPr sz="4000" b="0" spc="25">
                <a:solidFill>
                  <a:srgbClr val="455F51"/>
                </a:solidFill>
                <a:latin typeface="Arial"/>
                <a:cs typeface="Arial"/>
              </a:rPr>
              <a:t>r</a:t>
            </a:r>
            <a:r>
              <a:rPr sz="4000" b="0" spc="10">
                <a:solidFill>
                  <a:srgbClr val="455F51"/>
                </a:solidFill>
                <a:latin typeface="Arial"/>
                <a:cs typeface="Arial"/>
              </a:rPr>
              <a:t>i</a:t>
            </a:r>
            <a:r>
              <a:rPr sz="4000" b="0" spc="-350">
                <a:solidFill>
                  <a:srgbClr val="455F51"/>
                </a:solidFill>
                <a:latin typeface="Arial"/>
                <a:cs typeface="Arial"/>
              </a:rPr>
              <a:t>c</a:t>
            </a:r>
            <a:r>
              <a:rPr sz="4000" b="0" spc="-155">
                <a:solidFill>
                  <a:srgbClr val="455F51"/>
                </a:solidFill>
                <a:latin typeface="Arial"/>
                <a:cs typeface="Arial"/>
              </a:rPr>
              <a:t>al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563611" y="1390696"/>
            <a:ext cx="4589736" cy="518383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7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7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7705090" cy="35153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419734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supervised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learning,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algorithm 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“learns” from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comes </a:t>
            </a:r>
            <a:r>
              <a:rPr sz="2800" spc="15">
                <a:solidFill>
                  <a:srgbClr val="455F51"/>
                </a:solidFill>
                <a:latin typeface="Arial"/>
                <a:cs typeface="Arial"/>
              </a:rPr>
              <a:t>with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“correct”</a:t>
            </a:r>
            <a:r>
              <a:rPr sz="2800" spc="-5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answers.</a:t>
            </a:r>
            <a:endParaRPr sz="2800">
              <a:latin typeface="Arial"/>
              <a:cs typeface="Arial"/>
            </a:endParaRPr>
          </a:p>
          <a:p>
            <a:pPr marL="268605" marR="84201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model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created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then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used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predict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answer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new,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unknown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values.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Example: </a:t>
            </a:r>
            <a:r>
              <a:rPr sz="2800" spc="-295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i="1" spc="-5">
                <a:solidFill>
                  <a:srgbClr val="455F51"/>
                </a:solidFill>
                <a:latin typeface="Arial"/>
                <a:cs typeface="Arial"/>
              </a:rPr>
              <a:t>train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model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predicting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car 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prices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based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car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attributes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using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historical 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sales 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data.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model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then </a:t>
            </a:r>
            <a:r>
              <a:rPr sz="2800" i="1" spc="-105">
                <a:solidFill>
                  <a:srgbClr val="455F51"/>
                </a:solidFill>
                <a:latin typeface="Arial"/>
                <a:cs typeface="Arial"/>
              </a:rPr>
              <a:t>predict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optimal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price  </a:t>
            </a:r>
            <a:r>
              <a:rPr sz="2800" spc="-15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new 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cars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haven’t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been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sold</a:t>
            </a:r>
            <a:r>
              <a:rPr sz="2800" spc="-4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before.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17195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25">
                <a:solidFill>
                  <a:srgbClr val="455F51"/>
                </a:solidFill>
                <a:latin typeface="Arial"/>
                <a:cs typeface="Arial"/>
              </a:rPr>
              <a:t>Supervised</a:t>
            </a:r>
            <a:r>
              <a:rPr sz="4000" b="0" spc="-2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Learning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766047" y="2909316"/>
            <a:ext cx="3288792" cy="300532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70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7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17547"/>
            <a:ext cx="7643495" cy="4023360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268605" marR="236220" indent="-256540" algn="just">
              <a:lnSpc>
                <a:spcPts val="3020"/>
              </a:lnSpc>
              <a:spcBef>
                <a:spcPts val="48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If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have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set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training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includes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value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you’re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trying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predict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don’t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have </a:t>
            </a:r>
            <a:r>
              <a:rPr sz="2800" spc="25">
                <a:solidFill>
                  <a:srgbClr val="455F51"/>
                </a:solidFill>
                <a:latin typeface="Arial"/>
                <a:cs typeface="Arial"/>
              </a:rPr>
              <a:t>to  </a:t>
            </a:r>
            <a:r>
              <a:rPr sz="2800" spc="-225">
                <a:solidFill>
                  <a:srgbClr val="455F51"/>
                </a:solidFill>
                <a:latin typeface="Arial"/>
                <a:cs typeface="Arial"/>
              </a:rPr>
              <a:t>guess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resulting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model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good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or</a:t>
            </a:r>
            <a:r>
              <a:rPr sz="2800" spc="-2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not.</a:t>
            </a:r>
            <a:endParaRPr sz="2800">
              <a:latin typeface="Arial"/>
              <a:cs typeface="Arial"/>
            </a:endParaRPr>
          </a:p>
          <a:p>
            <a:pPr marL="268605" marR="477520" indent="-256540">
              <a:lnSpc>
                <a:spcPts val="3020"/>
              </a:lnSpc>
              <a:spcBef>
                <a:spcPts val="31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If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have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enough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training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data,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split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it 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into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two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parts: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i="1" spc="-25">
                <a:solidFill>
                  <a:srgbClr val="455F51"/>
                </a:solidFill>
                <a:latin typeface="Arial"/>
                <a:cs typeface="Arial"/>
              </a:rPr>
              <a:t>training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set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i="1" spc="-114">
                <a:solidFill>
                  <a:srgbClr val="455F51"/>
                </a:solidFill>
                <a:latin typeface="Arial"/>
                <a:cs typeface="Arial"/>
              </a:rPr>
              <a:t>test</a:t>
            </a:r>
            <a:r>
              <a:rPr sz="2800" i="1" spc="-2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set.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ts val="3265"/>
              </a:lnSpc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95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then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train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model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using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only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training</a:t>
            </a:r>
            <a:r>
              <a:rPr sz="2800" spc="-4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set</a:t>
            </a:r>
            <a:endParaRPr sz="2800">
              <a:latin typeface="Arial"/>
              <a:cs typeface="Arial"/>
            </a:endParaRPr>
          </a:p>
          <a:p>
            <a:pPr marL="268605" marR="38735" indent="-256540">
              <a:lnSpc>
                <a:spcPts val="3020"/>
              </a:lnSpc>
              <a:spcBef>
                <a:spcPts val="37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then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measure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(using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r-squared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or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some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other 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metric)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model’s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accuracy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by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asking </a:t>
            </a:r>
            <a:r>
              <a:rPr sz="2800" spc="8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800" spc="-5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predict 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values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test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set,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compare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known, </a:t>
            </a:r>
            <a:r>
              <a:rPr sz="2800" spc="-20">
                <a:solidFill>
                  <a:srgbClr val="455F51"/>
                </a:solidFill>
                <a:latin typeface="Arial"/>
                <a:cs typeface="Arial"/>
              </a:rPr>
              <a:t>true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values.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641731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00">
                <a:solidFill>
                  <a:srgbClr val="455F51"/>
                </a:solidFill>
                <a:latin typeface="Arial"/>
                <a:cs typeface="Arial"/>
              </a:rPr>
              <a:t>Evaluating </a:t>
            </a:r>
            <a:r>
              <a:rPr sz="4000" b="0" spc="-225">
                <a:solidFill>
                  <a:srgbClr val="455F51"/>
                </a:solidFill>
                <a:latin typeface="Arial"/>
                <a:cs typeface="Arial"/>
              </a:rPr>
              <a:t>Supervised</a:t>
            </a:r>
            <a:r>
              <a:rPr sz="4000" b="0" spc="-2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Learning</a:t>
            </a:r>
            <a:endParaRPr sz="40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8589264" y="3208020"/>
            <a:ext cx="3362325" cy="2407920"/>
            <a:chOff x="8589264" y="3208020"/>
            <a:chExt cx="3362325" cy="2407920"/>
          </a:xfrm>
        </p:grpSpPr>
        <p:sp>
          <p:nvSpPr>
            <p:cNvPr id="5" name="object 5"/>
            <p:cNvSpPr/>
            <p:nvPr/>
          </p:nvSpPr>
          <p:spPr>
            <a:xfrm>
              <a:off x="8589264" y="3208020"/>
              <a:ext cx="3361944" cy="2407919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729472" y="3802380"/>
              <a:ext cx="2042160" cy="1673352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692640" y="4415028"/>
              <a:ext cx="742188" cy="763524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9718548" y="4440936"/>
              <a:ext cx="635507" cy="656844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157716" y="3948684"/>
              <a:ext cx="710183" cy="556259"/>
            </a:xfrm>
            <a:prstGeom prst="rect">
              <a:avLst/>
            </a:prstGeom>
            <a:blipFill>
              <a:blip r:embed="rId6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9183624" y="3974592"/>
              <a:ext cx="603503" cy="449580"/>
            </a:xfrm>
            <a:prstGeom prst="rect">
              <a:avLst/>
            </a:prstGeom>
            <a:blipFill>
              <a:blip r:embed="rId7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8589264" y="3208020"/>
            <a:ext cx="3362325" cy="2407920"/>
          </a:xfrm>
          <a:prstGeom prst="rect">
            <a:avLst/>
          </a:prstGeom>
          <a:ln w="9144">
            <a:solidFill>
              <a:srgbClr val="BEBEBE"/>
            </a:solidFill>
          </a:ln>
        </p:spPr>
        <p:txBody>
          <a:bodyPr vert="horz" wrap="square" lIns="0" tIns="83820" rIns="0" bIns="0" rtlCol="0">
            <a:spAutoFit/>
          </a:bodyPr>
          <a:lstStyle/>
          <a:p>
            <a:pPr marL="861694">
              <a:lnSpc>
                <a:spcPct val="100000"/>
              </a:lnSpc>
              <a:spcBef>
                <a:spcPts val="660"/>
              </a:spcBef>
            </a:pPr>
            <a:r>
              <a:rPr sz="2200" b="1" spc="-10">
                <a:solidFill>
                  <a:srgbClr val="404040"/>
                </a:solidFill>
                <a:latin typeface="Carlito"/>
                <a:cs typeface="Carlito"/>
              </a:rPr>
              <a:t>Car </a:t>
            </a:r>
            <a:r>
              <a:rPr sz="2200" b="1" spc="-5">
                <a:solidFill>
                  <a:srgbClr val="404040"/>
                </a:solidFill>
                <a:latin typeface="Carlito"/>
                <a:cs typeface="Carlito"/>
              </a:rPr>
              <a:t>Sales </a:t>
            </a:r>
            <a:r>
              <a:rPr sz="2200" b="1" spc="-20">
                <a:solidFill>
                  <a:srgbClr val="404040"/>
                </a:solidFill>
                <a:latin typeface="Carlito"/>
                <a:cs typeface="Carlito"/>
              </a:rPr>
              <a:t>Data</a:t>
            </a:r>
            <a:endParaRPr sz="220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250">
              <a:latin typeface="Carlito"/>
              <a:cs typeface="Carlito"/>
            </a:endParaRPr>
          </a:p>
          <a:p>
            <a:pPr marL="749935" marR="2195195" indent="-116205">
              <a:lnSpc>
                <a:spcPct val="104000"/>
              </a:lnSpc>
            </a:pPr>
            <a:r>
              <a:rPr sz="1300" b="1" spc="-25">
                <a:solidFill>
                  <a:srgbClr val="FFFFFF"/>
                </a:solidFill>
                <a:latin typeface="Carlito"/>
                <a:cs typeface="Carlito"/>
              </a:rPr>
              <a:t>Test</a:t>
            </a:r>
            <a:r>
              <a:rPr sz="1300" b="1" spc="-75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300" b="1" spc="5">
                <a:solidFill>
                  <a:srgbClr val="FFFFFF"/>
                </a:solidFill>
                <a:latin typeface="Carlito"/>
                <a:cs typeface="Carlito"/>
              </a:rPr>
              <a:t>set  </a:t>
            </a:r>
            <a:r>
              <a:rPr sz="1300" b="1" spc="10">
                <a:solidFill>
                  <a:srgbClr val="FFFFFF"/>
                </a:solidFill>
                <a:latin typeface="Carlito"/>
                <a:cs typeface="Carlito"/>
              </a:rPr>
              <a:t>20%</a:t>
            </a:r>
            <a:endParaRPr sz="1300">
              <a:latin typeface="Carlito"/>
              <a:cs typeface="Carlito"/>
            </a:endParaRPr>
          </a:p>
          <a:p>
            <a:pPr marL="1301115" marR="1626870" indent="-134620">
              <a:lnSpc>
                <a:spcPct val="103800"/>
              </a:lnSpc>
              <a:spcBef>
                <a:spcPts val="434"/>
              </a:spcBef>
            </a:pPr>
            <a:r>
              <a:rPr sz="1300" b="1" spc="-60">
                <a:solidFill>
                  <a:srgbClr val="FFFFFF"/>
                </a:solidFill>
                <a:latin typeface="Carlito"/>
                <a:cs typeface="Carlito"/>
              </a:rPr>
              <a:t>T</a:t>
            </a:r>
            <a:r>
              <a:rPr sz="1300" b="1" spc="-20">
                <a:solidFill>
                  <a:srgbClr val="FFFFFF"/>
                </a:solidFill>
                <a:latin typeface="Carlito"/>
                <a:cs typeface="Carlito"/>
              </a:rPr>
              <a:t>r</a:t>
            </a:r>
            <a:r>
              <a:rPr sz="1300" b="1" spc="10">
                <a:solidFill>
                  <a:srgbClr val="FFFFFF"/>
                </a:solidFill>
                <a:latin typeface="Carlito"/>
                <a:cs typeface="Carlito"/>
              </a:rPr>
              <a:t>aining  </a:t>
            </a:r>
            <a:r>
              <a:rPr sz="1300" b="1" spc="5">
                <a:solidFill>
                  <a:srgbClr val="FFFFFF"/>
                </a:solidFill>
                <a:latin typeface="Carlito"/>
                <a:cs typeface="Carlito"/>
              </a:rPr>
              <a:t>set  </a:t>
            </a:r>
            <a:r>
              <a:rPr sz="1300" b="1" spc="10">
                <a:solidFill>
                  <a:srgbClr val="FFFFFF"/>
                </a:solidFill>
                <a:latin typeface="Carlito"/>
                <a:cs typeface="Carlito"/>
              </a:rPr>
              <a:t>80%</a:t>
            </a:r>
            <a:endParaRPr sz="1300">
              <a:latin typeface="Carlito"/>
              <a:cs typeface="Carlito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0911840" y="4379976"/>
            <a:ext cx="963294" cy="520065"/>
            <a:chOff x="10911840" y="4379976"/>
            <a:chExt cx="963294" cy="520065"/>
          </a:xfrm>
        </p:grpSpPr>
        <p:sp>
          <p:nvSpPr>
            <p:cNvPr id="13" name="object 13"/>
            <p:cNvSpPr/>
            <p:nvPr/>
          </p:nvSpPr>
          <p:spPr>
            <a:xfrm>
              <a:off x="10911840" y="4379976"/>
              <a:ext cx="963294" cy="520065"/>
            </a:xfrm>
            <a:custGeom>
              <a:rect l="l" t="t" r="r" b="b"/>
              <a:pathLst>
                <a:path w="963294" h="520064">
                  <a:moveTo>
                    <a:pt x="963168" y="0"/>
                  </a:moveTo>
                  <a:lnTo>
                    <a:pt x="0" y="0"/>
                  </a:lnTo>
                  <a:lnTo>
                    <a:pt x="0" y="519684"/>
                  </a:lnTo>
                  <a:lnTo>
                    <a:pt x="963168" y="519684"/>
                  </a:lnTo>
                  <a:lnTo>
                    <a:pt x="963168" y="0"/>
                  </a:lnTo>
                  <a:close/>
                </a:path>
              </a:pathLst>
            </a:custGeom>
            <a:solidFill>
              <a:srgbClr val="F1F1F1">
                <a:alpha val="3882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0981944" y="4468368"/>
              <a:ext cx="82550" cy="83820"/>
            </a:xfrm>
            <a:custGeom>
              <a:rect l="l" t="t" r="r" b="b"/>
              <a:pathLst>
                <a:path w="82550" h="83820">
                  <a:moveTo>
                    <a:pt x="82296" y="0"/>
                  </a:moveTo>
                  <a:lnTo>
                    <a:pt x="0" y="0"/>
                  </a:lnTo>
                  <a:lnTo>
                    <a:pt x="0" y="83819"/>
                  </a:lnTo>
                  <a:lnTo>
                    <a:pt x="82296" y="83819"/>
                  </a:lnTo>
                  <a:lnTo>
                    <a:pt x="82296" y="0"/>
                  </a:lnTo>
                  <a:close/>
                </a:path>
              </a:pathLst>
            </a:custGeom>
            <a:solidFill>
              <a:srgbClr val="99CA3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0981944" y="4727448"/>
              <a:ext cx="82550" cy="83820"/>
            </a:xfrm>
            <a:custGeom>
              <a:rect l="l" t="t" r="r" b="b"/>
              <a:pathLst>
                <a:path w="82550" h="83820">
                  <a:moveTo>
                    <a:pt x="82296" y="0"/>
                  </a:moveTo>
                  <a:lnTo>
                    <a:pt x="0" y="0"/>
                  </a:lnTo>
                  <a:lnTo>
                    <a:pt x="0" y="83819"/>
                  </a:lnTo>
                  <a:lnTo>
                    <a:pt x="82296" y="83819"/>
                  </a:lnTo>
                  <a:lnTo>
                    <a:pt x="82296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10911840" y="4379976"/>
            <a:ext cx="963294" cy="520065"/>
          </a:xfrm>
          <a:prstGeom prst="rect">
            <a:avLst/>
          </a:prstGeom>
        </p:spPr>
        <p:txBody>
          <a:bodyPr vert="horz" wrap="square" lIns="0" tIns="21590" rIns="0" bIns="0" rtlCol="0">
            <a:spAutoFit/>
          </a:bodyPr>
          <a:lstStyle/>
          <a:p>
            <a:pPr marL="191135">
              <a:lnSpc>
                <a:spcPct val="100000"/>
              </a:lnSpc>
              <a:spcBef>
                <a:spcPts val="170"/>
              </a:spcBef>
            </a:pPr>
            <a:r>
              <a:rPr sz="1200" spc="-55">
                <a:solidFill>
                  <a:srgbClr val="404040"/>
                </a:solidFill>
                <a:latin typeface="Arial"/>
                <a:cs typeface="Arial"/>
              </a:rPr>
              <a:t>Training</a:t>
            </a:r>
            <a:r>
              <a:rPr sz="1200" spc="-100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200" spc="-70">
                <a:solidFill>
                  <a:srgbClr val="404040"/>
                </a:solidFill>
                <a:latin typeface="Arial"/>
                <a:cs typeface="Arial"/>
              </a:rPr>
              <a:t>set</a:t>
            </a:r>
            <a:endParaRPr sz="1200">
              <a:latin typeface="Arial"/>
              <a:cs typeface="Arial"/>
            </a:endParaRPr>
          </a:p>
          <a:p>
            <a:pPr marL="191135">
              <a:lnSpc>
                <a:spcPct val="100000"/>
              </a:lnSpc>
              <a:spcBef>
                <a:spcPts val="610"/>
              </a:spcBef>
            </a:pPr>
            <a:r>
              <a:rPr sz="1200" spc="-90">
                <a:solidFill>
                  <a:srgbClr val="404040"/>
                </a:solidFill>
                <a:latin typeface="Arial"/>
                <a:cs typeface="Arial"/>
              </a:rPr>
              <a:t>Test</a:t>
            </a:r>
            <a:r>
              <a:rPr sz="1200" spc="-15">
                <a:solidFill>
                  <a:srgbClr val="404040"/>
                </a:solidFill>
                <a:latin typeface="Arial"/>
                <a:cs typeface="Arial"/>
              </a:rPr>
              <a:t> </a:t>
            </a:r>
            <a:r>
              <a:rPr sz="1200" spc="-70">
                <a:solidFill>
                  <a:srgbClr val="404040"/>
                </a:solidFill>
                <a:latin typeface="Arial"/>
                <a:cs typeface="Arial"/>
              </a:rPr>
              <a:t>set</a:t>
            </a:r>
            <a:endParaRPr sz="1200">
              <a:latin typeface="Arial"/>
              <a:cs typeface="Arial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71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7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6085840" cy="1847214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Maybe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sample </a:t>
            </a:r>
            <a:r>
              <a:rPr sz="2800" spc="-229">
                <a:solidFill>
                  <a:srgbClr val="455F51"/>
                </a:solidFill>
                <a:latin typeface="Arial"/>
                <a:cs typeface="Arial"/>
              </a:rPr>
              <a:t>sizes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are </a:t>
            </a:r>
            <a:r>
              <a:rPr sz="2800" spc="-15">
                <a:solidFill>
                  <a:srgbClr val="455F51"/>
                </a:solidFill>
                <a:latin typeface="Arial"/>
                <a:cs typeface="Arial"/>
              </a:rPr>
              <a:t>too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small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Or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due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random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chance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train</a:t>
            </a:r>
            <a:r>
              <a:rPr sz="2800" spc="-2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test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sets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look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remarkably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similar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Overfitting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still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 happen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516699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Train/ </a:t>
            </a:r>
            <a:r>
              <a:rPr sz="4000" b="0" spc="-400">
                <a:solidFill>
                  <a:srgbClr val="455F51"/>
                </a:solidFill>
                <a:latin typeface="Arial"/>
                <a:cs typeface="Arial"/>
              </a:rPr>
              <a:t>Test </a:t>
            </a: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4000" b="0" spc="-85">
                <a:solidFill>
                  <a:srgbClr val="455F51"/>
                </a:solidFill>
                <a:latin typeface="Arial"/>
                <a:cs typeface="Arial"/>
              </a:rPr>
              <a:t>not</a:t>
            </a:r>
            <a:r>
              <a:rPr sz="4000" b="0" spc="-71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95">
                <a:solidFill>
                  <a:srgbClr val="455F51"/>
                </a:solidFill>
                <a:latin typeface="Arial"/>
                <a:cs typeface="Arial"/>
              </a:rPr>
              <a:t>Infallible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334000" y="4198246"/>
            <a:ext cx="6857999" cy="245817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72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7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10387965" cy="309245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95">
                <a:solidFill>
                  <a:srgbClr val="455F51"/>
                </a:solidFill>
                <a:latin typeface="Arial"/>
                <a:cs typeface="Arial"/>
              </a:rPr>
              <a:t>One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way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15">
                <a:solidFill>
                  <a:srgbClr val="455F51"/>
                </a:solidFill>
                <a:latin typeface="Arial"/>
                <a:cs typeface="Arial"/>
              </a:rPr>
              <a:t>further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protect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against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overfitting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i="1" spc="-120">
                <a:solidFill>
                  <a:srgbClr val="455F51"/>
                </a:solidFill>
                <a:latin typeface="Arial"/>
                <a:cs typeface="Arial"/>
              </a:rPr>
              <a:t>K-fold </a:t>
            </a:r>
            <a:r>
              <a:rPr sz="2800" i="1" spc="-200">
                <a:solidFill>
                  <a:srgbClr val="455F51"/>
                </a:solidFill>
                <a:latin typeface="Arial"/>
                <a:cs typeface="Arial"/>
              </a:rPr>
              <a:t>cross</a:t>
            </a:r>
            <a:r>
              <a:rPr sz="2800" i="1" spc="-21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i="1" spc="-60">
                <a:solidFill>
                  <a:srgbClr val="455F51"/>
                </a:solidFill>
                <a:latin typeface="Arial"/>
                <a:cs typeface="Arial"/>
              </a:rPr>
              <a:t>validation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10">
                <a:solidFill>
                  <a:srgbClr val="455F51"/>
                </a:solidFill>
                <a:latin typeface="Arial"/>
                <a:cs typeface="Arial"/>
              </a:rPr>
              <a:t>Sounds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complicated.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But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it’s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simple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idea:</a:t>
            </a:r>
            <a:endParaRPr sz="28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Split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600" spc="-5">
                <a:solidFill>
                  <a:srgbClr val="455F51"/>
                </a:solidFill>
                <a:latin typeface="Arial"/>
                <a:cs typeface="Arial"/>
              </a:rPr>
              <a:t>into </a:t>
            </a:r>
            <a:r>
              <a:rPr sz="2600" spc="-380">
                <a:solidFill>
                  <a:srgbClr val="455F51"/>
                </a:solidFill>
                <a:latin typeface="Arial"/>
                <a:cs typeface="Arial"/>
              </a:rPr>
              <a:t>K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randomly-assigned</a:t>
            </a:r>
            <a:r>
              <a:rPr sz="2600" spc="-3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segments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0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90">
                <a:solidFill>
                  <a:srgbClr val="455F51"/>
                </a:solidFill>
                <a:latin typeface="Arial"/>
                <a:cs typeface="Arial"/>
              </a:rPr>
              <a:t>Reserve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one 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segment </a:t>
            </a:r>
            <a:r>
              <a:rPr sz="2600" spc="-245">
                <a:solidFill>
                  <a:srgbClr val="455F51"/>
                </a:solidFill>
                <a:latin typeface="Arial"/>
                <a:cs typeface="Arial"/>
              </a:rPr>
              <a:t>as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test</a:t>
            </a:r>
            <a:r>
              <a:rPr sz="2600" spc="1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endParaRPr sz="2600">
              <a:latin typeface="Arial"/>
              <a:cs typeface="Arial"/>
            </a:endParaRPr>
          </a:p>
          <a:p>
            <a:pPr marL="561340" marR="1334770" indent="-247650">
              <a:lnSpc>
                <a:spcPct val="100000"/>
              </a:lnSpc>
              <a:spcBef>
                <a:spcPts val="30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Train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each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remaining </a:t>
            </a:r>
            <a:r>
              <a:rPr sz="2600" spc="-175">
                <a:solidFill>
                  <a:srgbClr val="455F51"/>
                </a:solidFill>
                <a:latin typeface="Arial"/>
                <a:cs typeface="Arial"/>
              </a:rPr>
              <a:t>K-1 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segments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measure</a:t>
            </a:r>
            <a:r>
              <a:rPr sz="2600" spc="-4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their 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performance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against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test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set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05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270">
                <a:solidFill>
                  <a:srgbClr val="455F51"/>
                </a:solidFill>
                <a:latin typeface="Arial"/>
                <a:cs typeface="Arial"/>
              </a:rPr>
              <a:t>Take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170">
                <a:solidFill>
                  <a:srgbClr val="455F51"/>
                </a:solidFill>
                <a:latin typeface="Arial"/>
                <a:cs typeface="Arial"/>
              </a:rPr>
              <a:t>average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190">
                <a:solidFill>
                  <a:srgbClr val="455F51"/>
                </a:solidFill>
                <a:latin typeface="Arial"/>
                <a:cs typeface="Arial"/>
              </a:rPr>
              <a:t>K-1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r-squared</a:t>
            </a:r>
            <a:r>
              <a:rPr sz="2600" spc="-2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70">
                <a:solidFill>
                  <a:srgbClr val="455F51"/>
                </a:solidFill>
                <a:latin typeface="Arial"/>
                <a:cs typeface="Arial"/>
              </a:rPr>
              <a:t>scores</a:t>
            </a:r>
            <a:endParaRPr sz="26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63550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55">
                <a:solidFill>
                  <a:srgbClr val="455F51"/>
                </a:solidFill>
                <a:latin typeface="Arial"/>
                <a:cs typeface="Arial"/>
              </a:rPr>
              <a:t>K-fold </a:t>
            </a:r>
            <a:r>
              <a:rPr sz="4000" b="0" spc="-350">
                <a:solidFill>
                  <a:srgbClr val="455F51"/>
                </a:solidFill>
                <a:latin typeface="Arial"/>
                <a:cs typeface="Arial"/>
              </a:rPr>
              <a:t>Cross</a:t>
            </a:r>
            <a:r>
              <a:rPr sz="4000" b="0" spc="-3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35">
                <a:solidFill>
                  <a:srgbClr val="455F51"/>
                </a:solidFill>
                <a:latin typeface="Arial"/>
                <a:cs typeface="Arial"/>
              </a:rPr>
              <a:t>Validation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73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7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4186554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305">
                <a:solidFill>
                  <a:srgbClr val="FFFFFF"/>
                </a:solidFill>
                <a:latin typeface="Arial"/>
                <a:cs typeface="Arial"/>
              </a:rPr>
              <a:t>Bayesian </a:t>
            </a:r>
            <a:r>
              <a:rPr b="0" spc="-114">
                <a:solidFill>
                  <a:srgbClr val="FFFFFF"/>
                </a:solidFill>
                <a:latin typeface="Arial"/>
                <a:cs typeface="Arial"/>
              </a:rPr>
              <a:t>Methods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74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7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1309242" y="2470276"/>
            <a:ext cx="758825" cy="306705"/>
          </a:xfrm>
          <a:custGeom>
            <a:rect l="l" t="t" r="r" b="b"/>
            <a:pathLst>
              <a:path w="758825" h="306705">
                <a:moveTo>
                  <a:pt x="384682" y="2286"/>
                </a:moveTo>
                <a:lnTo>
                  <a:pt x="359790" y="2286"/>
                </a:lnTo>
                <a:lnTo>
                  <a:pt x="359790" y="302768"/>
                </a:lnTo>
                <a:lnTo>
                  <a:pt x="384682" y="302768"/>
                </a:lnTo>
                <a:lnTo>
                  <a:pt x="384682" y="2286"/>
                </a:lnTo>
                <a:close/>
              </a:path>
              <a:path w="758825" h="306705">
                <a:moveTo>
                  <a:pt x="661162" y="0"/>
                </a:moveTo>
                <a:lnTo>
                  <a:pt x="656717" y="12446"/>
                </a:lnTo>
                <a:lnTo>
                  <a:pt x="674506" y="20115"/>
                </a:lnTo>
                <a:lnTo>
                  <a:pt x="689784" y="30749"/>
                </a:lnTo>
                <a:lnTo>
                  <a:pt x="720705" y="80129"/>
                </a:lnTo>
                <a:lnTo>
                  <a:pt x="729745" y="125468"/>
                </a:lnTo>
                <a:lnTo>
                  <a:pt x="730884" y="151637"/>
                </a:lnTo>
                <a:lnTo>
                  <a:pt x="729743" y="178613"/>
                </a:lnTo>
                <a:lnTo>
                  <a:pt x="720651" y="225182"/>
                </a:lnTo>
                <a:lnTo>
                  <a:pt x="702462" y="261588"/>
                </a:lnTo>
                <a:lnTo>
                  <a:pt x="657225" y="293877"/>
                </a:lnTo>
                <a:lnTo>
                  <a:pt x="661162" y="306324"/>
                </a:lnTo>
                <a:lnTo>
                  <a:pt x="702897" y="286670"/>
                </a:lnTo>
                <a:lnTo>
                  <a:pt x="733679" y="252730"/>
                </a:lnTo>
                <a:lnTo>
                  <a:pt x="752538" y="207279"/>
                </a:lnTo>
                <a:lnTo>
                  <a:pt x="758825" y="153162"/>
                </a:lnTo>
                <a:lnTo>
                  <a:pt x="757251" y="125085"/>
                </a:lnTo>
                <a:lnTo>
                  <a:pt x="744626" y="75312"/>
                </a:lnTo>
                <a:lnTo>
                  <a:pt x="719526" y="34807"/>
                </a:lnTo>
                <a:lnTo>
                  <a:pt x="683331" y="7999"/>
                </a:lnTo>
                <a:lnTo>
                  <a:pt x="661162" y="0"/>
                </a:lnTo>
                <a:close/>
              </a:path>
              <a:path w="758825" h="306705">
                <a:moveTo>
                  <a:pt x="97662" y="0"/>
                </a:moveTo>
                <a:lnTo>
                  <a:pt x="56038" y="19605"/>
                </a:lnTo>
                <a:lnTo>
                  <a:pt x="25272" y="53594"/>
                </a:lnTo>
                <a:lnTo>
                  <a:pt x="6302" y="99139"/>
                </a:lnTo>
                <a:lnTo>
                  <a:pt x="0" y="153162"/>
                </a:lnTo>
                <a:lnTo>
                  <a:pt x="1571" y="181310"/>
                </a:lnTo>
                <a:lnTo>
                  <a:pt x="14144" y="231082"/>
                </a:lnTo>
                <a:lnTo>
                  <a:pt x="39119" y="271498"/>
                </a:lnTo>
                <a:lnTo>
                  <a:pt x="75402" y="298271"/>
                </a:lnTo>
                <a:lnTo>
                  <a:pt x="97662" y="306324"/>
                </a:lnTo>
                <a:lnTo>
                  <a:pt x="101600" y="293877"/>
                </a:lnTo>
                <a:lnTo>
                  <a:pt x="84123" y="286162"/>
                </a:lnTo>
                <a:lnTo>
                  <a:pt x="69040" y="275399"/>
                </a:lnTo>
                <a:lnTo>
                  <a:pt x="46100" y="244728"/>
                </a:lnTo>
                <a:lnTo>
                  <a:pt x="32496" y="203136"/>
                </a:lnTo>
                <a:lnTo>
                  <a:pt x="27940" y="151637"/>
                </a:lnTo>
                <a:lnTo>
                  <a:pt x="29081" y="125468"/>
                </a:lnTo>
                <a:lnTo>
                  <a:pt x="38173" y="80129"/>
                </a:lnTo>
                <a:lnTo>
                  <a:pt x="56386" y="44360"/>
                </a:lnTo>
                <a:lnTo>
                  <a:pt x="101981" y="12446"/>
                </a:lnTo>
                <a:lnTo>
                  <a:pt x="97662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8068" y="2374519"/>
            <a:ext cx="1166495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10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50">
                <a:solidFill>
                  <a:srgbClr val="455F51"/>
                </a:solidFill>
                <a:latin typeface="DejaVu Sans"/>
                <a:cs typeface="DejaVu Sans"/>
              </a:rPr>
              <a:t>𝑃 </a:t>
            </a:r>
            <a:r>
              <a:rPr sz="2600" spc="85">
                <a:solidFill>
                  <a:srgbClr val="455F51"/>
                </a:solidFill>
                <a:latin typeface="DejaVu Sans"/>
                <a:cs typeface="DejaVu Sans"/>
              </a:rPr>
              <a:t>𝐴</a:t>
            </a:r>
            <a:r>
              <a:rPr sz="2600" spc="20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600" spc="145">
                <a:solidFill>
                  <a:srgbClr val="455F51"/>
                </a:solidFill>
                <a:latin typeface="DejaVu Sans"/>
                <a:cs typeface="DejaVu Sans"/>
              </a:rPr>
              <a:t>𝐵</a:t>
            </a:r>
            <a:endParaRPr sz="2600">
              <a:latin typeface="DejaVu Sans"/>
              <a:cs typeface="DejaVu San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526792" y="2612135"/>
            <a:ext cx="1294130" cy="21590"/>
          </a:xfrm>
          <a:custGeom>
            <a:rect l="l" t="t" r="r" b="b"/>
            <a:pathLst>
              <a:path w="1294129" h="21589">
                <a:moveTo>
                  <a:pt x="1293876" y="0"/>
                </a:moveTo>
                <a:lnTo>
                  <a:pt x="0" y="0"/>
                </a:lnTo>
                <a:lnTo>
                  <a:pt x="0" y="21336"/>
                </a:lnTo>
                <a:lnTo>
                  <a:pt x="1293876" y="21336"/>
                </a:lnTo>
                <a:lnTo>
                  <a:pt x="1293876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709545" y="2343150"/>
            <a:ext cx="321310" cy="223520"/>
          </a:xfrm>
          <a:custGeom>
            <a:rect l="l" t="t" r="r" b="b"/>
            <a:pathLst>
              <a:path w="321310" h="223519">
                <a:moveTo>
                  <a:pt x="250062" y="0"/>
                </a:moveTo>
                <a:lnTo>
                  <a:pt x="246887" y="9144"/>
                </a:lnTo>
                <a:lnTo>
                  <a:pt x="259794" y="14714"/>
                </a:lnTo>
                <a:lnTo>
                  <a:pt x="270891" y="22463"/>
                </a:lnTo>
                <a:lnTo>
                  <a:pt x="293469" y="58429"/>
                </a:lnTo>
                <a:lnTo>
                  <a:pt x="300863" y="110489"/>
                </a:lnTo>
                <a:lnTo>
                  <a:pt x="300031" y="130159"/>
                </a:lnTo>
                <a:lnTo>
                  <a:pt x="287655" y="178308"/>
                </a:lnTo>
                <a:lnTo>
                  <a:pt x="260008" y="208401"/>
                </a:lnTo>
                <a:lnTo>
                  <a:pt x="247269" y="213995"/>
                </a:lnTo>
                <a:lnTo>
                  <a:pt x="250062" y="223012"/>
                </a:lnTo>
                <a:lnTo>
                  <a:pt x="292729" y="197794"/>
                </a:lnTo>
                <a:lnTo>
                  <a:pt x="316610" y="150987"/>
                </a:lnTo>
                <a:lnTo>
                  <a:pt x="321182" y="111633"/>
                </a:lnTo>
                <a:lnTo>
                  <a:pt x="320038" y="91176"/>
                </a:lnTo>
                <a:lnTo>
                  <a:pt x="302768" y="39115"/>
                </a:lnTo>
                <a:lnTo>
                  <a:pt x="266227" y="5861"/>
                </a:lnTo>
                <a:lnTo>
                  <a:pt x="250062" y="0"/>
                </a:lnTo>
                <a:close/>
              </a:path>
              <a:path w="321310" h="223519">
                <a:moveTo>
                  <a:pt x="71119" y="0"/>
                </a:moveTo>
                <a:lnTo>
                  <a:pt x="28578" y="25396"/>
                </a:lnTo>
                <a:lnTo>
                  <a:pt x="4587" y="72278"/>
                </a:lnTo>
                <a:lnTo>
                  <a:pt x="0" y="111633"/>
                </a:lnTo>
                <a:lnTo>
                  <a:pt x="1143" y="132089"/>
                </a:lnTo>
                <a:lnTo>
                  <a:pt x="18287" y="184150"/>
                </a:lnTo>
                <a:lnTo>
                  <a:pt x="54881" y="217225"/>
                </a:lnTo>
                <a:lnTo>
                  <a:pt x="71119" y="223012"/>
                </a:lnTo>
                <a:lnTo>
                  <a:pt x="73913" y="213995"/>
                </a:lnTo>
                <a:lnTo>
                  <a:pt x="61174" y="208401"/>
                </a:lnTo>
                <a:lnTo>
                  <a:pt x="50196" y="200580"/>
                </a:lnTo>
                <a:lnTo>
                  <a:pt x="27767" y="164068"/>
                </a:lnTo>
                <a:lnTo>
                  <a:pt x="20319" y="110489"/>
                </a:lnTo>
                <a:lnTo>
                  <a:pt x="21151" y="91438"/>
                </a:lnTo>
                <a:lnTo>
                  <a:pt x="33528" y="44450"/>
                </a:lnTo>
                <a:lnTo>
                  <a:pt x="61388" y="14714"/>
                </a:lnTo>
                <a:lnTo>
                  <a:pt x="74294" y="9144"/>
                </a:lnTo>
                <a:lnTo>
                  <a:pt x="71119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150617" y="2180970"/>
            <a:ext cx="1709420" cy="4222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5"/>
              </a:spcBef>
            </a:pPr>
            <a:r>
              <a:rPr sz="3900" spc="-352" baseline="-32051">
                <a:solidFill>
                  <a:srgbClr val="455F51"/>
                </a:solidFill>
                <a:latin typeface="DejaVu Sans"/>
                <a:cs typeface="DejaVu Sans"/>
              </a:rPr>
              <a:t>= </a:t>
            </a:r>
            <a:r>
              <a:rPr sz="1900" spc="80">
                <a:solidFill>
                  <a:srgbClr val="455F51"/>
                </a:solidFill>
                <a:latin typeface="DejaVu Sans"/>
                <a:cs typeface="DejaVu Sans"/>
              </a:rPr>
              <a:t>𝑃 </a:t>
            </a:r>
            <a:r>
              <a:rPr sz="1900" spc="114">
                <a:solidFill>
                  <a:srgbClr val="455F51"/>
                </a:solidFill>
                <a:latin typeface="DejaVu Sans"/>
                <a:cs typeface="DejaVu Sans"/>
              </a:rPr>
              <a:t>𝐴</a:t>
            </a:r>
            <a:r>
              <a:rPr sz="1900" spc="43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1900" spc="80">
                <a:solidFill>
                  <a:srgbClr val="455F51"/>
                </a:solidFill>
                <a:latin typeface="DejaVu Sans"/>
                <a:cs typeface="DejaVu Sans"/>
              </a:rPr>
              <a:t>𝑃(𝐵|𝐴)</a:t>
            </a:r>
            <a:endParaRPr sz="1900">
              <a:latin typeface="DejaVu Sans"/>
              <a:cs typeface="DejaVu San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3090545" y="2702814"/>
            <a:ext cx="327660" cy="223520"/>
          </a:xfrm>
          <a:custGeom>
            <a:rect l="l" t="t" r="r" b="b"/>
            <a:pathLst>
              <a:path w="327660" h="223519">
                <a:moveTo>
                  <a:pt x="256158" y="0"/>
                </a:moveTo>
                <a:lnTo>
                  <a:pt x="252983" y="9144"/>
                </a:lnTo>
                <a:lnTo>
                  <a:pt x="265890" y="14714"/>
                </a:lnTo>
                <a:lnTo>
                  <a:pt x="276987" y="22463"/>
                </a:lnTo>
                <a:lnTo>
                  <a:pt x="299565" y="58429"/>
                </a:lnTo>
                <a:lnTo>
                  <a:pt x="306958" y="110489"/>
                </a:lnTo>
                <a:lnTo>
                  <a:pt x="306127" y="130159"/>
                </a:lnTo>
                <a:lnTo>
                  <a:pt x="293751" y="178308"/>
                </a:lnTo>
                <a:lnTo>
                  <a:pt x="266104" y="208401"/>
                </a:lnTo>
                <a:lnTo>
                  <a:pt x="253365" y="213995"/>
                </a:lnTo>
                <a:lnTo>
                  <a:pt x="256158" y="223012"/>
                </a:lnTo>
                <a:lnTo>
                  <a:pt x="298825" y="197794"/>
                </a:lnTo>
                <a:lnTo>
                  <a:pt x="322707" y="150987"/>
                </a:lnTo>
                <a:lnTo>
                  <a:pt x="327279" y="111633"/>
                </a:lnTo>
                <a:lnTo>
                  <a:pt x="326134" y="91176"/>
                </a:lnTo>
                <a:lnTo>
                  <a:pt x="308864" y="39115"/>
                </a:lnTo>
                <a:lnTo>
                  <a:pt x="272323" y="5861"/>
                </a:lnTo>
                <a:lnTo>
                  <a:pt x="256158" y="0"/>
                </a:lnTo>
                <a:close/>
              </a:path>
              <a:path w="327660" h="223519">
                <a:moveTo>
                  <a:pt x="71119" y="0"/>
                </a:moveTo>
                <a:lnTo>
                  <a:pt x="28578" y="25396"/>
                </a:lnTo>
                <a:lnTo>
                  <a:pt x="4587" y="72278"/>
                </a:lnTo>
                <a:lnTo>
                  <a:pt x="0" y="111633"/>
                </a:lnTo>
                <a:lnTo>
                  <a:pt x="1143" y="132089"/>
                </a:lnTo>
                <a:lnTo>
                  <a:pt x="18287" y="184150"/>
                </a:lnTo>
                <a:lnTo>
                  <a:pt x="54881" y="217225"/>
                </a:lnTo>
                <a:lnTo>
                  <a:pt x="71119" y="223012"/>
                </a:lnTo>
                <a:lnTo>
                  <a:pt x="73913" y="213995"/>
                </a:lnTo>
                <a:lnTo>
                  <a:pt x="61174" y="208401"/>
                </a:lnTo>
                <a:lnTo>
                  <a:pt x="50196" y="200580"/>
                </a:lnTo>
                <a:lnTo>
                  <a:pt x="27767" y="164068"/>
                </a:lnTo>
                <a:lnTo>
                  <a:pt x="20319" y="110489"/>
                </a:lnTo>
                <a:lnTo>
                  <a:pt x="21151" y="91438"/>
                </a:lnTo>
                <a:lnTo>
                  <a:pt x="33528" y="44450"/>
                </a:lnTo>
                <a:lnTo>
                  <a:pt x="61388" y="14714"/>
                </a:lnTo>
                <a:lnTo>
                  <a:pt x="74294" y="9144"/>
                </a:lnTo>
                <a:lnTo>
                  <a:pt x="71119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895345" y="2630550"/>
            <a:ext cx="450850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80">
                <a:solidFill>
                  <a:srgbClr val="455F51"/>
                </a:solidFill>
                <a:latin typeface="DejaVu Sans"/>
                <a:cs typeface="DejaVu Sans"/>
              </a:rPr>
              <a:t>𝑃</a:t>
            </a:r>
            <a:r>
              <a:rPr sz="1900" spc="15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1900" spc="145">
                <a:solidFill>
                  <a:srgbClr val="455F51"/>
                </a:solidFill>
                <a:latin typeface="DejaVu Sans"/>
                <a:cs typeface="DejaVu Sans"/>
              </a:rPr>
              <a:t>𝐵</a:t>
            </a:r>
            <a:endParaRPr sz="1900">
              <a:latin typeface="DejaVu Sans"/>
              <a:cs typeface="DejaVu San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98068" y="2859151"/>
            <a:ext cx="10332085" cy="109474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68605" indent="-256540">
              <a:lnSpc>
                <a:spcPts val="2960"/>
              </a:lnSpc>
              <a:spcBef>
                <a:spcPts val="10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Let’s </a:t>
            </a:r>
            <a:r>
              <a:rPr sz="2600" spc="-170">
                <a:solidFill>
                  <a:srgbClr val="455F51"/>
                </a:solidFill>
                <a:latin typeface="Arial"/>
                <a:cs typeface="Arial"/>
              </a:rPr>
              <a:t>use </a:t>
            </a:r>
            <a:r>
              <a:rPr sz="2600" spc="85">
                <a:solidFill>
                  <a:srgbClr val="455F51"/>
                </a:solidFill>
                <a:latin typeface="Arial"/>
                <a:cs typeface="Arial"/>
              </a:rPr>
              <a:t>it</a:t>
            </a:r>
            <a:r>
              <a:rPr sz="2600" spc="-4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machine </a:t>
            </a:r>
            <a:r>
              <a:rPr sz="2600" spc="-60">
                <a:solidFill>
                  <a:srgbClr val="455F51"/>
                </a:solidFill>
                <a:latin typeface="Arial"/>
                <a:cs typeface="Arial"/>
              </a:rPr>
              <a:t>learning!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I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want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spam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classifier.</a:t>
            </a:r>
            <a:endParaRPr sz="2600">
              <a:latin typeface="Arial"/>
              <a:cs typeface="Arial"/>
            </a:endParaRPr>
          </a:p>
          <a:p>
            <a:pPr marL="268605" marR="5080" indent="-256540">
              <a:lnSpc>
                <a:spcPts val="2500"/>
              </a:lnSpc>
              <a:spcBef>
                <a:spcPts val="434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Example: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how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would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we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express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probability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600" spc="-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an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email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being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spam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10">
                <a:solidFill>
                  <a:srgbClr val="455F51"/>
                </a:solidFill>
                <a:latin typeface="Arial"/>
                <a:cs typeface="Arial"/>
              </a:rPr>
              <a:t>if</a:t>
            </a:r>
            <a:r>
              <a:rPr sz="2600" spc="-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10">
                <a:solidFill>
                  <a:srgbClr val="455F51"/>
                </a:solidFill>
                <a:latin typeface="Arial"/>
                <a:cs typeface="Arial"/>
              </a:rPr>
              <a:t>it 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contains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word</a:t>
            </a:r>
            <a:r>
              <a:rPr sz="2600" spc="-2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">
                <a:solidFill>
                  <a:srgbClr val="455F51"/>
                </a:solidFill>
                <a:latin typeface="Arial"/>
                <a:cs typeface="Arial"/>
              </a:rPr>
              <a:t>“free”?</a:t>
            </a:r>
            <a:endParaRPr sz="2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309242" y="4166489"/>
            <a:ext cx="1070610" cy="306705"/>
          </a:xfrm>
          <a:custGeom>
            <a:rect l="l" t="t" r="r" b="b"/>
            <a:pathLst>
              <a:path w="1070610" h="306704">
                <a:moveTo>
                  <a:pt x="1070483" y="2286"/>
                </a:moveTo>
                <a:lnTo>
                  <a:pt x="1045590" y="2286"/>
                </a:lnTo>
                <a:lnTo>
                  <a:pt x="1045590" y="302768"/>
                </a:lnTo>
                <a:lnTo>
                  <a:pt x="1070483" y="302768"/>
                </a:lnTo>
                <a:lnTo>
                  <a:pt x="1070483" y="2286"/>
                </a:lnTo>
                <a:close/>
              </a:path>
              <a:path w="1070610" h="306704">
                <a:moveTo>
                  <a:pt x="97662" y="0"/>
                </a:moveTo>
                <a:lnTo>
                  <a:pt x="56038" y="19605"/>
                </a:lnTo>
                <a:lnTo>
                  <a:pt x="25272" y="53593"/>
                </a:lnTo>
                <a:lnTo>
                  <a:pt x="6302" y="99139"/>
                </a:lnTo>
                <a:lnTo>
                  <a:pt x="0" y="153162"/>
                </a:lnTo>
                <a:lnTo>
                  <a:pt x="1571" y="181310"/>
                </a:lnTo>
                <a:lnTo>
                  <a:pt x="14144" y="231082"/>
                </a:lnTo>
                <a:lnTo>
                  <a:pt x="39119" y="271498"/>
                </a:lnTo>
                <a:lnTo>
                  <a:pt x="75402" y="298271"/>
                </a:lnTo>
                <a:lnTo>
                  <a:pt x="97662" y="306324"/>
                </a:lnTo>
                <a:lnTo>
                  <a:pt x="101600" y="293878"/>
                </a:lnTo>
                <a:lnTo>
                  <a:pt x="84123" y="286162"/>
                </a:lnTo>
                <a:lnTo>
                  <a:pt x="69040" y="275399"/>
                </a:lnTo>
                <a:lnTo>
                  <a:pt x="46100" y="244729"/>
                </a:lnTo>
                <a:lnTo>
                  <a:pt x="32496" y="203136"/>
                </a:lnTo>
                <a:lnTo>
                  <a:pt x="27940" y="151637"/>
                </a:lnTo>
                <a:lnTo>
                  <a:pt x="29081" y="125468"/>
                </a:lnTo>
                <a:lnTo>
                  <a:pt x="38173" y="80129"/>
                </a:lnTo>
                <a:lnTo>
                  <a:pt x="56386" y="44360"/>
                </a:lnTo>
                <a:lnTo>
                  <a:pt x="101981" y="12446"/>
                </a:lnTo>
                <a:lnTo>
                  <a:pt x="97662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98068" y="4070984"/>
            <a:ext cx="1453515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1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50">
                <a:solidFill>
                  <a:srgbClr val="455F51"/>
                </a:solidFill>
                <a:latin typeface="DejaVu Sans"/>
                <a:cs typeface="DejaVu Sans"/>
              </a:rPr>
              <a:t>𝑃</a:t>
            </a:r>
            <a:r>
              <a:rPr sz="2600" spc="229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600" spc="55">
                <a:solidFill>
                  <a:srgbClr val="455F51"/>
                </a:solidFill>
                <a:latin typeface="DejaVu Sans"/>
                <a:cs typeface="DejaVu Sans"/>
              </a:rPr>
              <a:t>𝑆𝑝𝑎𝑚</a:t>
            </a:r>
            <a:endParaRPr sz="2600">
              <a:latin typeface="DejaVu Sans"/>
              <a:cs typeface="DejaVu San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3750564" y="4308347"/>
            <a:ext cx="2781300" cy="21590"/>
          </a:xfrm>
          <a:custGeom>
            <a:rect l="l" t="t" r="r" b="b"/>
            <a:pathLst>
              <a:path w="2781300" h="21589">
                <a:moveTo>
                  <a:pt x="2781300" y="0"/>
                </a:moveTo>
                <a:lnTo>
                  <a:pt x="0" y="0"/>
                </a:lnTo>
                <a:lnTo>
                  <a:pt x="0" y="21335"/>
                </a:lnTo>
                <a:lnTo>
                  <a:pt x="2781300" y="21335"/>
                </a:lnTo>
                <a:lnTo>
                  <a:pt x="2781300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933316" y="4039361"/>
            <a:ext cx="822960" cy="223520"/>
          </a:xfrm>
          <a:custGeom>
            <a:rect l="l" t="t" r="r" b="b"/>
            <a:pathLst>
              <a:path w="822960" h="223520">
                <a:moveTo>
                  <a:pt x="751459" y="0"/>
                </a:moveTo>
                <a:lnTo>
                  <a:pt x="748284" y="9143"/>
                </a:lnTo>
                <a:lnTo>
                  <a:pt x="761190" y="14714"/>
                </a:lnTo>
                <a:lnTo>
                  <a:pt x="772287" y="22463"/>
                </a:lnTo>
                <a:lnTo>
                  <a:pt x="794865" y="58429"/>
                </a:lnTo>
                <a:lnTo>
                  <a:pt x="802259" y="110489"/>
                </a:lnTo>
                <a:lnTo>
                  <a:pt x="801427" y="130159"/>
                </a:lnTo>
                <a:lnTo>
                  <a:pt x="789051" y="178307"/>
                </a:lnTo>
                <a:lnTo>
                  <a:pt x="761404" y="208401"/>
                </a:lnTo>
                <a:lnTo>
                  <a:pt x="748665" y="213994"/>
                </a:lnTo>
                <a:lnTo>
                  <a:pt x="751459" y="223012"/>
                </a:lnTo>
                <a:lnTo>
                  <a:pt x="794125" y="197794"/>
                </a:lnTo>
                <a:lnTo>
                  <a:pt x="818007" y="150987"/>
                </a:lnTo>
                <a:lnTo>
                  <a:pt x="822579" y="111632"/>
                </a:lnTo>
                <a:lnTo>
                  <a:pt x="821434" y="91176"/>
                </a:lnTo>
                <a:lnTo>
                  <a:pt x="804163" y="39115"/>
                </a:lnTo>
                <a:lnTo>
                  <a:pt x="767623" y="5861"/>
                </a:lnTo>
                <a:lnTo>
                  <a:pt x="751459" y="0"/>
                </a:lnTo>
                <a:close/>
              </a:path>
              <a:path w="822960" h="223520">
                <a:moveTo>
                  <a:pt x="71120" y="0"/>
                </a:moveTo>
                <a:lnTo>
                  <a:pt x="28578" y="25396"/>
                </a:lnTo>
                <a:lnTo>
                  <a:pt x="4587" y="72278"/>
                </a:lnTo>
                <a:lnTo>
                  <a:pt x="0" y="111632"/>
                </a:lnTo>
                <a:lnTo>
                  <a:pt x="1143" y="132089"/>
                </a:lnTo>
                <a:lnTo>
                  <a:pt x="18287" y="184150"/>
                </a:lnTo>
                <a:lnTo>
                  <a:pt x="54881" y="217225"/>
                </a:lnTo>
                <a:lnTo>
                  <a:pt x="71120" y="223012"/>
                </a:lnTo>
                <a:lnTo>
                  <a:pt x="73913" y="213994"/>
                </a:lnTo>
                <a:lnTo>
                  <a:pt x="61174" y="208401"/>
                </a:lnTo>
                <a:lnTo>
                  <a:pt x="50196" y="200580"/>
                </a:lnTo>
                <a:lnTo>
                  <a:pt x="27767" y="164068"/>
                </a:lnTo>
                <a:lnTo>
                  <a:pt x="20320" y="110489"/>
                </a:lnTo>
                <a:lnTo>
                  <a:pt x="21151" y="91438"/>
                </a:lnTo>
                <a:lnTo>
                  <a:pt x="33528" y="44450"/>
                </a:lnTo>
                <a:lnTo>
                  <a:pt x="61388" y="14714"/>
                </a:lnTo>
                <a:lnTo>
                  <a:pt x="74295" y="9143"/>
                </a:lnTo>
                <a:lnTo>
                  <a:pt x="71120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60492" y="4039361"/>
            <a:ext cx="725805" cy="223520"/>
          </a:xfrm>
          <a:custGeom>
            <a:rect l="l" t="t" r="r" b="b"/>
            <a:pathLst>
              <a:path w="725804" h="223520">
                <a:moveTo>
                  <a:pt x="725424" y="3175"/>
                </a:moveTo>
                <a:lnTo>
                  <a:pt x="707390" y="3175"/>
                </a:lnTo>
                <a:lnTo>
                  <a:pt x="707390" y="221995"/>
                </a:lnTo>
                <a:lnTo>
                  <a:pt x="725424" y="221995"/>
                </a:lnTo>
                <a:lnTo>
                  <a:pt x="725424" y="3175"/>
                </a:lnTo>
                <a:close/>
              </a:path>
              <a:path w="725804" h="223520">
                <a:moveTo>
                  <a:pt x="71120" y="0"/>
                </a:moveTo>
                <a:lnTo>
                  <a:pt x="28578" y="25396"/>
                </a:lnTo>
                <a:lnTo>
                  <a:pt x="4587" y="72278"/>
                </a:lnTo>
                <a:lnTo>
                  <a:pt x="0" y="111632"/>
                </a:lnTo>
                <a:lnTo>
                  <a:pt x="1143" y="132089"/>
                </a:lnTo>
                <a:lnTo>
                  <a:pt x="18287" y="184150"/>
                </a:lnTo>
                <a:lnTo>
                  <a:pt x="54881" y="217225"/>
                </a:lnTo>
                <a:lnTo>
                  <a:pt x="71120" y="223012"/>
                </a:lnTo>
                <a:lnTo>
                  <a:pt x="73914" y="213994"/>
                </a:lnTo>
                <a:lnTo>
                  <a:pt x="61174" y="208401"/>
                </a:lnTo>
                <a:lnTo>
                  <a:pt x="50196" y="200580"/>
                </a:lnTo>
                <a:lnTo>
                  <a:pt x="27767" y="164068"/>
                </a:lnTo>
                <a:lnTo>
                  <a:pt x="20320" y="110489"/>
                </a:lnTo>
                <a:lnTo>
                  <a:pt x="21151" y="91438"/>
                </a:lnTo>
                <a:lnTo>
                  <a:pt x="33528" y="44450"/>
                </a:lnTo>
                <a:lnTo>
                  <a:pt x="61388" y="14714"/>
                </a:lnTo>
                <a:lnTo>
                  <a:pt x="74295" y="9143"/>
                </a:lnTo>
                <a:lnTo>
                  <a:pt x="71120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2455417" y="3877436"/>
            <a:ext cx="3162935" cy="422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3900" spc="-225" baseline="-32051">
                <a:solidFill>
                  <a:srgbClr val="455F51"/>
                </a:solidFill>
                <a:latin typeface="DejaVu Sans"/>
                <a:cs typeface="DejaVu Sans"/>
              </a:rPr>
              <a:t>𝐹𝑟𝑒𝑒) </a:t>
            </a:r>
            <a:r>
              <a:rPr sz="3900" spc="-352" baseline="-32051">
                <a:solidFill>
                  <a:srgbClr val="455F51"/>
                </a:solidFill>
                <a:latin typeface="DejaVu Sans"/>
                <a:cs typeface="DejaVu Sans"/>
              </a:rPr>
              <a:t>= </a:t>
            </a:r>
            <a:r>
              <a:rPr sz="1900" spc="80">
                <a:solidFill>
                  <a:srgbClr val="455F51"/>
                </a:solidFill>
                <a:latin typeface="DejaVu Sans"/>
                <a:cs typeface="DejaVu Sans"/>
              </a:rPr>
              <a:t>𝑃 </a:t>
            </a:r>
            <a:r>
              <a:rPr sz="1900" spc="155">
                <a:solidFill>
                  <a:srgbClr val="455F51"/>
                </a:solidFill>
                <a:latin typeface="DejaVu Sans"/>
                <a:cs typeface="DejaVu Sans"/>
              </a:rPr>
              <a:t>𝑆𝑝𝑎𝑚 </a:t>
            </a:r>
            <a:r>
              <a:rPr sz="1900" spc="80">
                <a:solidFill>
                  <a:srgbClr val="455F51"/>
                </a:solidFill>
                <a:latin typeface="DejaVu Sans"/>
                <a:cs typeface="DejaVu Sans"/>
              </a:rPr>
              <a:t>𝑃</a:t>
            </a:r>
            <a:r>
              <a:rPr sz="1900" spc="56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1900" spc="-80">
                <a:solidFill>
                  <a:srgbClr val="455F51"/>
                </a:solidFill>
                <a:latin typeface="DejaVu Sans"/>
                <a:cs typeface="DejaVu Sans"/>
              </a:rPr>
              <a:t>𝐹𝑟𝑒𝑒</a:t>
            </a:r>
            <a:endParaRPr sz="1900">
              <a:latin typeface="DejaVu Sans"/>
              <a:cs typeface="DejaVu San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756275" y="3967353"/>
            <a:ext cx="790575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-35">
                <a:solidFill>
                  <a:srgbClr val="455F51"/>
                </a:solidFill>
                <a:latin typeface="DejaVu Sans"/>
                <a:cs typeface="DejaVu Sans"/>
              </a:rPr>
              <a:t>𝑆</a:t>
            </a:r>
            <a:r>
              <a:rPr sz="1900" spc="-45">
                <a:solidFill>
                  <a:srgbClr val="455F51"/>
                </a:solidFill>
                <a:latin typeface="DejaVu Sans"/>
                <a:cs typeface="DejaVu Sans"/>
              </a:rPr>
              <a:t>𝑝</a:t>
            </a:r>
            <a:r>
              <a:rPr sz="1900" spc="560">
                <a:solidFill>
                  <a:srgbClr val="455F51"/>
                </a:solidFill>
                <a:latin typeface="DejaVu Sans"/>
                <a:cs typeface="DejaVu Sans"/>
              </a:rPr>
              <a:t>𝑎</a:t>
            </a:r>
            <a:r>
              <a:rPr sz="1900" spc="600">
                <a:solidFill>
                  <a:srgbClr val="455F51"/>
                </a:solidFill>
                <a:latin typeface="DejaVu Sans"/>
                <a:cs typeface="DejaVu Sans"/>
              </a:rPr>
              <a:t>𝑚</a:t>
            </a:r>
            <a:r>
              <a:rPr sz="1900" spc="45">
                <a:solidFill>
                  <a:srgbClr val="455F51"/>
                </a:solidFill>
                <a:latin typeface="DejaVu Sans"/>
                <a:cs typeface="DejaVu Sans"/>
              </a:rPr>
              <a:t>)</a:t>
            </a:r>
            <a:endParaRPr sz="1900">
              <a:latin typeface="DejaVu Sans"/>
              <a:cs typeface="DejaVu Sans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4870577" y="4399026"/>
            <a:ext cx="705485" cy="223520"/>
          </a:xfrm>
          <a:custGeom>
            <a:rect l="l" t="t" r="r" b="b"/>
            <a:pathLst>
              <a:path w="705485" h="223520">
                <a:moveTo>
                  <a:pt x="634111" y="0"/>
                </a:moveTo>
                <a:lnTo>
                  <a:pt x="630936" y="9143"/>
                </a:lnTo>
                <a:lnTo>
                  <a:pt x="643842" y="14714"/>
                </a:lnTo>
                <a:lnTo>
                  <a:pt x="654938" y="22463"/>
                </a:lnTo>
                <a:lnTo>
                  <a:pt x="677517" y="58429"/>
                </a:lnTo>
                <a:lnTo>
                  <a:pt x="684911" y="110490"/>
                </a:lnTo>
                <a:lnTo>
                  <a:pt x="684079" y="130159"/>
                </a:lnTo>
                <a:lnTo>
                  <a:pt x="671702" y="178307"/>
                </a:lnTo>
                <a:lnTo>
                  <a:pt x="644056" y="208401"/>
                </a:lnTo>
                <a:lnTo>
                  <a:pt x="631317" y="213994"/>
                </a:lnTo>
                <a:lnTo>
                  <a:pt x="634111" y="223012"/>
                </a:lnTo>
                <a:lnTo>
                  <a:pt x="676777" y="197794"/>
                </a:lnTo>
                <a:lnTo>
                  <a:pt x="700659" y="150987"/>
                </a:lnTo>
                <a:lnTo>
                  <a:pt x="705231" y="111632"/>
                </a:lnTo>
                <a:lnTo>
                  <a:pt x="704086" y="91176"/>
                </a:lnTo>
                <a:lnTo>
                  <a:pt x="686815" y="39116"/>
                </a:lnTo>
                <a:lnTo>
                  <a:pt x="650275" y="5861"/>
                </a:lnTo>
                <a:lnTo>
                  <a:pt x="634111" y="0"/>
                </a:lnTo>
                <a:close/>
              </a:path>
              <a:path w="705485" h="223520">
                <a:moveTo>
                  <a:pt x="71120" y="0"/>
                </a:moveTo>
                <a:lnTo>
                  <a:pt x="28578" y="25396"/>
                </a:lnTo>
                <a:lnTo>
                  <a:pt x="4587" y="72278"/>
                </a:lnTo>
                <a:lnTo>
                  <a:pt x="0" y="111632"/>
                </a:lnTo>
                <a:lnTo>
                  <a:pt x="1143" y="132089"/>
                </a:lnTo>
                <a:lnTo>
                  <a:pt x="18287" y="184150"/>
                </a:lnTo>
                <a:lnTo>
                  <a:pt x="54881" y="217225"/>
                </a:lnTo>
                <a:lnTo>
                  <a:pt x="71120" y="223012"/>
                </a:lnTo>
                <a:lnTo>
                  <a:pt x="73913" y="213994"/>
                </a:lnTo>
                <a:lnTo>
                  <a:pt x="61174" y="208401"/>
                </a:lnTo>
                <a:lnTo>
                  <a:pt x="50196" y="200580"/>
                </a:lnTo>
                <a:lnTo>
                  <a:pt x="27767" y="164068"/>
                </a:lnTo>
                <a:lnTo>
                  <a:pt x="20320" y="110490"/>
                </a:lnTo>
                <a:lnTo>
                  <a:pt x="21151" y="91438"/>
                </a:lnTo>
                <a:lnTo>
                  <a:pt x="33527" y="44450"/>
                </a:lnTo>
                <a:lnTo>
                  <a:pt x="61388" y="14714"/>
                </a:lnTo>
                <a:lnTo>
                  <a:pt x="74295" y="9143"/>
                </a:lnTo>
                <a:lnTo>
                  <a:pt x="71120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4675759" y="4327016"/>
            <a:ext cx="826769" cy="314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900" spc="80">
                <a:solidFill>
                  <a:srgbClr val="455F51"/>
                </a:solidFill>
                <a:latin typeface="DejaVu Sans"/>
                <a:cs typeface="DejaVu Sans"/>
              </a:rPr>
              <a:t>𝑃</a:t>
            </a:r>
            <a:r>
              <a:rPr sz="1900" spc="16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1900" spc="-85">
                <a:solidFill>
                  <a:srgbClr val="455F51"/>
                </a:solidFill>
                <a:latin typeface="DejaVu Sans"/>
                <a:cs typeface="DejaVu Sans"/>
              </a:rPr>
              <a:t>𝐹𝑟𝑒𝑒</a:t>
            </a:r>
            <a:endParaRPr sz="1900">
              <a:latin typeface="DejaVu Sans"/>
              <a:cs typeface="DejaVu Sans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98068" y="4555312"/>
            <a:ext cx="10678160" cy="1767205"/>
          </a:xfrm>
          <a:prstGeom prst="rect">
            <a:avLst/>
          </a:prstGeom>
        </p:spPr>
        <p:txBody>
          <a:bodyPr vert="horz" wrap="square" lIns="0" tIns="89535" rIns="0" bIns="0" rtlCol="0">
            <a:spAutoFit/>
          </a:bodyPr>
          <a:lstStyle/>
          <a:p>
            <a:pPr marL="268605" marR="54610" indent="-256540">
              <a:lnSpc>
                <a:spcPts val="2500"/>
              </a:lnSpc>
              <a:spcBef>
                <a:spcPts val="70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-18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numerator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a message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being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spam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containing</a:t>
            </a:r>
            <a:r>
              <a:rPr sz="2600" spc="-2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word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35">
                <a:solidFill>
                  <a:srgbClr val="455F51"/>
                </a:solidFill>
                <a:latin typeface="Arial"/>
                <a:cs typeface="Arial"/>
              </a:rPr>
              <a:t>“free”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(this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subtly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different</a:t>
            </a:r>
            <a:r>
              <a:rPr sz="2600" spc="-1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from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what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we’re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75">
                <a:solidFill>
                  <a:srgbClr val="455F51"/>
                </a:solidFill>
                <a:latin typeface="Arial"/>
                <a:cs typeface="Arial"/>
              </a:rPr>
              <a:t>looking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for)</a:t>
            </a:r>
            <a:endParaRPr sz="2600">
              <a:latin typeface="Arial"/>
              <a:cs typeface="Arial"/>
            </a:endParaRPr>
          </a:p>
          <a:p>
            <a:pPr marL="268605" marR="5080" indent="-256540">
              <a:lnSpc>
                <a:spcPct val="80000"/>
              </a:lnSpc>
              <a:spcBef>
                <a:spcPts val="32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-18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denominator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overall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an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email containing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word  </a:t>
            </a:r>
            <a:r>
              <a:rPr sz="2600" spc="-15">
                <a:solidFill>
                  <a:srgbClr val="455F51"/>
                </a:solidFill>
                <a:latin typeface="Arial"/>
                <a:cs typeface="Arial"/>
              </a:rPr>
              <a:t>“free”.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(Equivalent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600" spc="-170">
                <a:solidFill>
                  <a:srgbClr val="455F51"/>
                </a:solidFill>
                <a:latin typeface="Arial"/>
                <a:cs typeface="Arial"/>
              </a:rPr>
              <a:t>P(Free| </a:t>
            </a:r>
            <a:r>
              <a:rPr sz="2600" spc="-204">
                <a:solidFill>
                  <a:srgbClr val="455F51"/>
                </a:solidFill>
                <a:latin typeface="Arial"/>
                <a:cs typeface="Arial"/>
              </a:rPr>
              <a:t>Spam)P(Spam) </a:t>
            </a:r>
            <a:r>
              <a:rPr sz="2600" spc="-225">
                <a:solidFill>
                  <a:srgbClr val="455F51"/>
                </a:solidFill>
                <a:latin typeface="Arial"/>
                <a:cs typeface="Arial"/>
              </a:rPr>
              <a:t>+ 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P(Free|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Not </a:t>
            </a:r>
            <a:r>
              <a:rPr sz="2600" spc="-175">
                <a:solidFill>
                  <a:srgbClr val="455F51"/>
                </a:solidFill>
                <a:latin typeface="Arial"/>
                <a:cs typeface="Arial"/>
              </a:rPr>
              <a:t>Spam)P(Not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80">
                <a:solidFill>
                  <a:srgbClr val="455F51"/>
                </a:solidFill>
                <a:latin typeface="Arial"/>
                <a:cs typeface="Arial"/>
              </a:rPr>
              <a:t>Spam))</a:t>
            </a:r>
            <a:endParaRPr sz="2600">
              <a:latin typeface="Arial"/>
              <a:cs typeface="Arial"/>
            </a:endParaRPr>
          </a:p>
          <a:p>
            <a:pPr marL="268605" indent="-256540">
              <a:lnSpc>
                <a:spcPts val="2795"/>
              </a:lnSpc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-310">
                <a:solidFill>
                  <a:srgbClr val="455F51"/>
                </a:solidFill>
                <a:latin typeface="Arial"/>
                <a:cs typeface="Arial"/>
              </a:rPr>
              <a:t>So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together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–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this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ratio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is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450">
                <a:solidFill>
                  <a:srgbClr val="455F51"/>
                </a:solidFill>
                <a:latin typeface="Arial"/>
                <a:cs typeface="Arial"/>
              </a:rPr>
              <a:t>%</a:t>
            </a:r>
            <a:r>
              <a:rPr sz="2600" spc="-409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emails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20">
                <a:solidFill>
                  <a:srgbClr val="455F51"/>
                </a:solidFill>
                <a:latin typeface="Arial"/>
                <a:cs typeface="Arial"/>
              </a:rPr>
              <a:t>with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word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35">
                <a:solidFill>
                  <a:srgbClr val="455F51"/>
                </a:solidFill>
                <a:latin typeface="Arial"/>
                <a:cs typeface="Arial"/>
              </a:rPr>
              <a:t>“free”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>
                <a:solidFill>
                  <a:srgbClr val="455F51"/>
                </a:solidFill>
                <a:latin typeface="Arial"/>
                <a:cs typeface="Arial"/>
              </a:rPr>
              <a:t>that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are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spam.</a:t>
            </a:r>
            <a:endParaRPr sz="2600">
              <a:latin typeface="Arial"/>
              <a:cs typeface="Arial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594741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29">
                <a:solidFill>
                  <a:srgbClr val="455F51"/>
                </a:solidFill>
                <a:latin typeface="Arial"/>
                <a:cs typeface="Arial"/>
              </a:rPr>
              <a:t>Remember </a:t>
            </a:r>
            <a:r>
              <a:rPr sz="4000" b="0" spc="-280">
                <a:solidFill>
                  <a:srgbClr val="455F51"/>
                </a:solidFill>
                <a:latin typeface="Arial"/>
                <a:cs typeface="Arial"/>
              </a:rPr>
              <a:t>Bayes’</a:t>
            </a:r>
            <a:r>
              <a:rPr sz="4000" b="0" spc="-2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15">
                <a:solidFill>
                  <a:srgbClr val="455F51"/>
                </a:solidFill>
                <a:latin typeface="Arial"/>
                <a:cs typeface="Arial"/>
              </a:rPr>
              <a:t>Theorem?</a:t>
            </a:r>
            <a:endParaRPr sz="4000">
              <a:latin typeface="Arial"/>
              <a:cs typeface="Arial"/>
            </a:endParaRPr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75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7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7381875" cy="30892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166370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  <a:tab pos="4278630"/>
              </a:tabLst>
            </a:pPr>
            <a:r>
              <a:rPr sz="2800" spc="-215">
                <a:solidFill>
                  <a:srgbClr val="455F51"/>
                </a:solidFill>
                <a:latin typeface="Arial"/>
                <a:cs typeface="Arial"/>
              </a:rPr>
              <a:t>We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construct</a:t>
            </a:r>
            <a:r>
              <a:rPr sz="2800" spc="2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50">
                <a:solidFill>
                  <a:srgbClr val="455F51"/>
                </a:solidFill>
                <a:latin typeface="Arial"/>
                <a:cs typeface="Arial"/>
              </a:rPr>
              <a:t>P(Spam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|	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Word)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every 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(meaningful)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word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we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encounter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during</a:t>
            </a:r>
            <a:r>
              <a:rPr sz="2800" spc="-2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training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Then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multiply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these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together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when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analyzing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new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email </a:t>
            </a:r>
            <a:r>
              <a:rPr sz="28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get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probability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being</a:t>
            </a:r>
            <a:r>
              <a:rPr sz="2800" spc="-4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spam.</a:t>
            </a:r>
            <a:endParaRPr sz="2800">
              <a:latin typeface="Arial"/>
              <a:cs typeface="Arial"/>
            </a:endParaRPr>
          </a:p>
          <a:p>
            <a:pPr marL="268605" marR="37846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Assumes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presence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different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words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are 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independent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each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other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one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reason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this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called “Naïve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95">
                <a:solidFill>
                  <a:srgbClr val="455F51"/>
                </a:solidFill>
                <a:latin typeface="Arial"/>
                <a:cs typeface="Arial"/>
              </a:rPr>
              <a:t>Bayes”.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673290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75">
                <a:solidFill>
                  <a:srgbClr val="455F51"/>
                </a:solidFill>
                <a:latin typeface="Arial"/>
                <a:cs typeface="Arial"/>
              </a:rPr>
              <a:t>What </a:t>
            </a:r>
            <a:r>
              <a:rPr sz="4000" b="0" spc="-135">
                <a:solidFill>
                  <a:srgbClr val="455F51"/>
                </a:solidFill>
                <a:latin typeface="Arial"/>
                <a:cs typeface="Arial"/>
              </a:rPr>
              <a:t>about </a:t>
            </a:r>
            <a:r>
              <a:rPr sz="4000" b="0" spc="-110">
                <a:solidFill>
                  <a:srgbClr val="455F51"/>
                </a:solidFill>
                <a:latin typeface="Arial"/>
                <a:cs typeface="Arial"/>
              </a:rPr>
              <a:t>all </a:t>
            </a:r>
            <a:r>
              <a:rPr sz="4000" b="0" spc="-4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4000" b="0" spc="-55">
                <a:solidFill>
                  <a:srgbClr val="455F51"/>
                </a:solidFill>
                <a:latin typeface="Arial"/>
                <a:cs typeface="Arial"/>
              </a:rPr>
              <a:t>other</a:t>
            </a:r>
            <a:r>
              <a:rPr sz="4000" b="0" spc="-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words?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770619" y="2249423"/>
            <a:ext cx="2650235" cy="262432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76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7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9855200" cy="274637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Scikit-learn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3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rescue!</a:t>
            </a:r>
            <a:endParaRPr sz="2800">
              <a:latin typeface="Arial"/>
              <a:cs typeface="Arial"/>
            </a:endParaRPr>
          </a:p>
          <a:p>
            <a:pPr marL="268605" marR="16256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CountVectorizer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lets 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us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operate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lots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words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at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once,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MultinomialNB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does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all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heavy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lifting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Naïve</a:t>
            </a:r>
            <a:r>
              <a:rPr sz="2800" spc="-4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25">
                <a:solidFill>
                  <a:srgbClr val="455F51"/>
                </a:solidFill>
                <a:latin typeface="Arial"/>
                <a:cs typeface="Arial"/>
              </a:rPr>
              <a:t>Bayes.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We’ll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train </a:t>
            </a:r>
            <a:r>
              <a:rPr sz="2800" spc="85">
                <a:solidFill>
                  <a:srgbClr val="455F51"/>
                </a:solidFill>
                <a:latin typeface="Arial"/>
                <a:cs typeface="Arial"/>
              </a:rPr>
              <a:t>it</a:t>
            </a:r>
            <a:r>
              <a:rPr sz="2800" spc="-5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on known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sets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spam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15">
                <a:solidFill>
                  <a:srgbClr val="455F51"/>
                </a:solidFill>
                <a:latin typeface="Arial"/>
                <a:cs typeface="Arial"/>
              </a:rPr>
              <a:t>“ham”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(non-spam)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emails</a:t>
            </a:r>
            <a:endParaRPr sz="28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310">
                <a:solidFill>
                  <a:srgbClr val="455F51"/>
                </a:solidFill>
                <a:latin typeface="Arial"/>
                <a:cs typeface="Arial"/>
              </a:rPr>
              <a:t>So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this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supervised</a:t>
            </a:r>
            <a:r>
              <a:rPr sz="2600" spc="-4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learning!</a:t>
            </a:r>
            <a:endParaRPr sz="26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28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Let’s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do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this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518160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95">
                <a:solidFill>
                  <a:srgbClr val="455F51"/>
                </a:solidFill>
                <a:latin typeface="Arial"/>
                <a:cs typeface="Arial"/>
              </a:rPr>
              <a:t>Sounds </a:t>
            </a:r>
            <a:r>
              <a:rPr sz="4000" b="0" spc="-130">
                <a:solidFill>
                  <a:srgbClr val="455F51"/>
                </a:solidFill>
                <a:latin typeface="Arial"/>
                <a:cs typeface="Arial"/>
              </a:rPr>
              <a:t>like </a:t>
            </a:r>
            <a:r>
              <a:rPr sz="4000" b="0" spc="-31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4000" b="0" spc="-20">
                <a:solidFill>
                  <a:srgbClr val="455F51"/>
                </a:solidFill>
                <a:latin typeface="Arial"/>
                <a:cs typeface="Arial"/>
              </a:rPr>
              <a:t>lot </a:t>
            </a:r>
            <a:r>
              <a:rPr sz="4000" b="0" spc="-60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4000" b="0" spc="-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85">
                <a:solidFill>
                  <a:srgbClr val="455F51"/>
                </a:solidFill>
                <a:latin typeface="Arial"/>
                <a:cs typeface="Arial"/>
              </a:rPr>
              <a:t>work.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77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7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442785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270">
                <a:solidFill>
                  <a:srgbClr val="FFFFFF"/>
                </a:solidFill>
                <a:latin typeface="Arial"/>
                <a:cs typeface="Arial"/>
              </a:rPr>
              <a:t>K-Means</a:t>
            </a:r>
            <a:r>
              <a:rPr b="0" spc="-2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0" spc="-195">
                <a:solidFill>
                  <a:srgbClr val="FFFFFF"/>
                </a:solidFill>
                <a:latin typeface="Arial"/>
                <a:cs typeface="Arial"/>
              </a:rPr>
              <a:t>Clustering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78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79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2119"/>
            <a:ext cx="6248400" cy="404367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268605" marR="96520" indent="-256540">
              <a:lnSpc>
                <a:spcPts val="2810"/>
              </a:lnSpc>
              <a:spcBef>
                <a:spcPts val="45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Attempts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600" spc="-75">
                <a:solidFill>
                  <a:srgbClr val="455F51"/>
                </a:solidFill>
                <a:latin typeface="Arial"/>
                <a:cs typeface="Arial"/>
              </a:rPr>
              <a:t>split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600" spc="-5">
                <a:solidFill>
                  <a:srgbClr val="455F51"/>
                </a:solidFill>
                <a:latin typeface="Arial"/>
                <a:cs typeface="Arial"/>
              </a:rPr>
              <a:t>into </a:t>
            </a:r>
            <a:r>
              <a:rPr sz="2600" spc="-385">
                <a:solidFill>
                  <a:srgbClr val="455F51"/>
                </a:solidFill>
                <a:latin typeface="Arial"/>
                <a:cs typeface="Arial"/>
              </a:rPr>
              <a:t>K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groups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that</a:t>
            </a:r>
            <a:r>
              <a:rPr sz="2600" spc="-4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are  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closest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600" spc="-385">
                <a:solidFill>
                  <a:srgbClr val="455F51"/>
                </a:solidFill>
                <a:latin typeface="Arial"/>
                <a:cs typeface="Arial"/>
              </a:rPr>
              <a:t>K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centroids</a:t>
            </a:r>
            <a:endParaRPr sz="2600">
              <a:latin typeface="Arial"/>
              <a:cs typeface="Arial"/>
            </a:endParaRPr>
          </a:p>
          <a:p>
            <a:pPr marL="268605" marR="895350" indent="-256540">
              <a:lnSpc>
                <a:spcPts val="2810"/>
              </a:lnSpc>
              <a:spcBef>
                <a:spcPts val="2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Unsupervised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learning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uses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only</a:t>
            </a:r>
            <a:r>
              <a:rPr sz="2600" spc="-4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positions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each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r>
              <a:rPr sz="2600" spc="-1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point</a:t>
            </a:r>
            <a:endParaRPr sz="2600">
              <a:latin typeface="Arial"/>
              <a:cs typeface="Arial"/>
            </a:endParaRPr>
          </a:p>
          <a:p>
            <a:pPr marL="268605" indent="-256540">
              <a:lnSpc>
                <a:spcPts val="2910"/>
              </a:lnSpc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-26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uncover </a:t>
            </a:r>
            <a:r>
              <a:rPr sz="2600" spc="-60">
                <a:solidFill>
                  <a:srgbClr val="455F51"/>
                </a:solidFill>
                <a:latin typeface="Arial"/>
                <a:cs typeface="Arial"/>
              </a:rPr>
              <a:t>interesting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groupings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people</a:t>
            </a:r>
            <a:endParaRPr sz="2600">
              <a:latin typeface="Arial"/>
              <a:cs typeface="Arial"/>
            </a:endParaRPr>
          </a:p>
          <a:p>
            <a:pPr marL="268605">
              <a:lnSpc>
                <a:spcPts val="2965"/>
              </a:lnSpc>
            </a:pPr>
            <a:r>
              <a:rPr sz="2600">
                <a:solidFill>
                  <a:srgbClr val="455F51"/>
                </a:solidFill>
                <a:latin typeface="Arial"/>
                <a:cs typeface="Arial"/>
              </a:rPr>
              <a:t>/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things </a:t>
            </a:r>
            <a:r>
              <a:rPr sz="2600">
                <a:solidFill>
                  <a:srgbClr val="455F51"/>
                </a:solidFill>
                <a:latin typeface="Arial"/>
                <a:cs typeface="Arial"/>
              </a:rPr>
              <a:t>/</a:t>
            </a:r>
            <a:r>
              <a:rPr sz="2600" spc="2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behavior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20"/>
              </a:spcBef>
              <a:tabLst>
                <a:tab pos="561340"/>
              </a:tabLst>
            </a:pPr>
            <a:r>
              <a:rPr sz="24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400" spc="-145">
                <a:solidFill>
                  <a:srgbClr val="455F51"/>
                </a:solidFill>
                <a:latin typeface="Arial"/>
                <a:cs typeface="Arial"/>
              </a:rPr>
              <a:t>Example: </a:t>
            </a:r>
            <a:r>
              <a:rPr sz="2400" spc="-100">
                <a:solidFill>
                  <a:srgbClr val="455F51"/>
                </a:solidFill>
                <a:latin typeface="Arial"/>
                <a:cs typeface="Arial"/>
              </a:rPr>
              <a:t>Where </a:t>
            </a:r>
            <a:r>
              <a:rPr sz="2400" spc="-75">
                <a:solidFill>
                  <a:srgbClr val="455F51"/>
                </a:solidFill>
                <a:latin typeface="Arial"/>
                <a:cs typeface="Arial"/>
              </a:rPr>
              <a:t>do </a:t>
            </a:r>
            <a:r>
              <a:rPr sz="2400" spc="-70">
                <a:solidFill>
                  <a:srgbClr val="455F51"/>
                </a:solidFill>
                <a:latin typeface="Arial"/>
                <a:cs typeface="Arial"/>
              </a:rPr>
              <a:t>millionaires</a:t>
            </a:r>
            <a:r>
              <a:rPr sz="2400" spc="-229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95">
                <a:solidFill>
                  <a:srgbClr val="455F51"/>
                </a:solidFill>
                <a:latin typeface="Arial"/>
                <a:cs typeface="Arial"/>
              </a:rPr>
              <a:t>live?</a:t>
            </a:r>
            <a:endParaRPr sz="2400">
              <a:latin typeface="Arial"/>
              <a:cs typeface="Arial"/>
            </a:endParaRPr>
          </a:p>
          <a:p>
            <a:pPr marL="561340" marR="5080" indent="-247650">
              <a:lnSpc>
                <a:spcPts val="2590"/>
              </a:lnSpc>
              <a:spcBef>
                <a:spcPts val="345"/>
              </a:spcBef>
              <a:tabLst>
                <a:tab pos="561340"/>
              </a:tabLst>
            </a:pPr>
            <a:r>
              <a:rPr sz="24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400" spc="-105">
                <a:solidFill>
                  <a:srgbClr val="455F51"/>
                </a:solidFill>
                <a:latin typeface="Arial"/>
                <a:cs typeface="Arial"/>
              </a:rPr>
              <a:t>What </a:t>
            </a:r>
            <a:r>
              <a:rPr sz="2400" spc="-145">
                <a:solidFill>
                  <a:srgbClr val="455F51"/>
                </a:solidFill>
                <a:latin typeface="Arial"/>
                <a:cs typeface="Arial"/>
              </a:rPr>
              <a:t>genres </a:t>
            </a:r>
            <a:r>
              <a:rPr sz="2400" spc="-3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400" spc="-125">
                <a:solidFill>
                  <a:srgbClr val="455F51"/>
                </a:solidFill>
                <a:latin typeface="Arial"/>
                <a:cs typeface="Arial"/>
              </a:rPr>
              <a:t>music </a:t>
            </a:r>
            <a:r>
              <a:rPr sz="2400">
                <a:solidFill>
                  <a:srgbClr val="455F51"/>
                </a:solidFill>
                <a:latin typeface="Arial"/>
                <a:cs typeface="Arial"/>
              </a:rPr>
              <a:t>/ </a:t>
            </a:r>
            <a:r>
              <a:rPr sz="2400" spc="-114">
                <a:solidFill>
                  <a:srgbClr val="455F51"/>
                </a:solidFill>
                <a:latin typeface="Arial"/>
                <a:cs typeface="Arial"/>
              </a:rPr>
              <a:t>movies </a:t>
            </a:r>
            <a:r>
              <a:rPr sz="2400">
                <a:solidFill>
                  <a:srgbClr val="455F51"/>
                </a:solidFill>
                <a:latin typeface="Arial"/>
                <a:cs typeface="Arial"/>
              </a:rPr>
              <a:t>/ </a:t>
            </a:r>
            <a:r>
              <a:rPr sz="2400" spc="-75">
                <a:solidFill>
                  <a:srgbClr val="455F51"/>
                </a:solidFill>
                <a:latin typeface="Arial"/>
                <a:cs typeface="Arial"/>
              </a:rPr>
              <a:t>etc. </a:t>
            </a:r>
            <a:r>
              <a:rPr sz="2400" spc="-60">
                <a:solidFill>
                  <a:srgbClr val="455F51"/>
                </a:solidFill>
                <a:latin typeface="Arial"/>
                <a:cs typeface="Arial"/>
              </a:rPr>
              <a:t>naturally  </a:t>
            </a:r>
            <a:r>
              <a:rPr sz="2400" spc="-45">
                <a:solidFill>
                  <a:srgbClr val="455F51"/>
                </a:solidFill>
                <a:latin typeface="Arial"/>
                <a:cs typeface="Arial"/>
              </a:rPr>
              <a:t>fall </a:t>
            </a:r>
            <a:r>
              <a:rPr sz="2400" spc="-50">
                <a:solidFill>
                  <a:srgbClr val="455F51"/>
                </a:solidFill>
                <a:latin typeface="Arial"/>
                <a:cs typeface="Arial"/>
              </a:rPr>
              <a:t>out </a:t>
            </a:r>
            <a:r>
              <a:rPr sz="2400" spc="-35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400" spc="-1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120">
                <a:solidFill>
                  <a:srgbClr val="455F51"/>
                </a:solidFill>
                <a:latin typeface="Arial"/>
                <a:cs typeface="Arial"/>
              </a:rPr>
              <a:t>data?</a:t>
            </a:r>
            <a:endParaRPr sz="2400">
              <a:latin typeface="Arial"/>
              <a:cs typeface="Arial"/>
            </a:endParaRPr>
          </a:p>
          <a:p>
            <a:pPr marL="561340" marR="1444625" indent="-247650">
              <a:lnSpc>
                <a:spcPts val="2590"/>
              </a:lnSpc>
              <a:spcBef>
                <a:spcPts val="300"/>
              </a:spcBef>
              <a:tabLst>
                <a:tab pos="561340"/>
              </a:tabLst>
            </a:pPr>
            <a:r>
              <a:rPr sz="24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400" spc="-140">
                <a:solidFill>
                  <a:srgbClr val="455F51"/>
                </a:solidFill>
                <a:latin typeface="Arial"/>
                <a:cs typeface="Arial"/>
              </a:rPr>
              <a:t>Create </a:t>
            </a:r>
            <a:r>
              <a:rPr sz="2400" spc="-70">
                <a:solidFill>
                  <a:srgbClr val="455F51"/>
                </a:solidFill>
                <a:latin typeface="Arial"/>
                <a:cs typeface="Arial"/>
              </a:rPr>
              <a:t>your </a:t>
            </a:r>
            <a:r>
              <a:rPr sz="2400" spc="-65">
                <a:solidFill>
                  <a:srgbClr val="455F51"/>
                </a:solidFill>
                <a:latin typeface="Arial"/>
                <a:cs typeface="Arial"/>
              </a:rPr>
              <a:t>own </a:t>
            </a:r>
            <a:r>
              <a:rPr sz="2400" spc="-90">
                <a:solidFill>
                  <a:srgbClr val="455F51"/>
                </a:solidFill>
                <a:latin typeface="Arial"/>
                <a:cs typeface="Arial"/>
              </a:rPr>
              <a:t>stereotypes</a:t>
            </a:r>
            <a:r>
              <a:rPr sz="2400" spc="-2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25">
                <a:solidFill>
                  <a:srgbClr val="455F51"/>
                </a:solidFill>
                <a:latin typeface="Arial"/>
                <a:cs typeface="Arial"/>
              </a:rPr>
              <a:t>from  </a:t>
            </a:r>
            <a:r>
              <a:rPr sz="2400" spc="-100">
                <a:solidFill>
                  <a:srgbClr val="455F51"/>
                </a:solidFill>
                <a:latin typeface="Arial"/>
                <a:cs typeface="Arial"/>
              </a:rPr>
              <a:t>demographic</a:t>
            </a:r>
            <a:r>
              <a:rPr sz="24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90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02082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45">
                <a:solidFill>
                  <a:srgbClr val="455F51"/>
                </a:solidFill>
                <a:latin typeface="Arial"/>
                <a:cs typeface="Arial"/>
              </a:rPr>
              <a:t>K-Means</a:t>
            </a:r>
            <a:r>
              <a:rPr sz="4000" b="0" spc="-2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80">
                <a:solidFill>
                  <a:srgbClr val="455F51"/>
                </a:solidFill>
                <a:latin typeface="Arial"/>
                <a:cs typeface="Arial"/>
              </a:rPr>
              <a:t>Clustering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596883" y="3602735"/>
            <a:ext cx="1877568" cy="1618488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79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6314"/>
            <a:ext cx="4993005" cy="24955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68605" marR="930910" indent="-256540" algn="just">
              <a:lnSpc>
                <a:spcPct val="100000"/>
              </a:lnSpc>
              <a:spcBef>
                <a:spcPts val="10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000" spc="-60">
                <a:solidFill>
                  <a:srgbClr val="455F51"/>
                </a:solidFill>
                <a:latin typeface="Arial"/>
                <a:cs typeface="Arial"/>
              </a:rPr>
              <a:t>Qualitative </a:t>
            </a:r>
            <a:r>
              <a:rPr sz="2000" spc="-75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000" spc="-3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000" spc="-145">
                <a:solidFill>
                  <a:srgbClr val="455F51"/>
                </a:solidFill>
                <a:latin typeface="Arial"/>
                <a:cs typeface="Arial"/>
              </a:rPr>
              <a:t>has </a:t>
            </a:r>
            <a:r>
              <a:rPr sz="2000" spc="-60">
                <a:solidFill>
                  <a:srgbClr val="455F51"/>
                </a:solidFill>
                <a:latin typeface="Arial"/>
                <a:cs typeface="Arial"/>
              </a:rPr>
              <a:t>no </a:t>
            </a:r>
            <a:r>
              <a:rPr sz="2000" spc="-55">
                <a:solidFill>
                  <a:srgbClr val="455F51"/>
                </a:solidFill>
                <a:latin typeface="Arial"/>
                <a:cs typeface="Arial"/>
              </a:rPr>
              <a:t>inherent  </a:t>
            </a:r>
            <a:r>
              <a:rPr sz="2000" spc="-65">
                <a:solidFill>
                  <a:srgbClr val="455F51"/>
                </a:solidFill>
                <a:latin typeface="Arial"/>
                <a:cs typeface="Arial"/>
              </a:rPr>
              <a:t>mathematical</a:t>
            </a:r>
            <a:r>
              <a:rPr sz="2000" spc="-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000" spc="-90">
                <a:solidFill>
                  <a:srgbClr val="455F51"/>
                </a:solidFill>
                <a:latin typeface="Arial"/>
                <a:cs typeface="Arial"/>
              </a:rPr>
              <a:t>meaning</a:t>
            </a:r>
            <a:endParaRPr sz="2000">
              <a:latin typeface="Arial"/>
              <a:cs typeface="Arial"/>
            </a:endParaRPr>
          </a:p>
          <a:p>
            <a:pPr marL="561340" marR="150495" indent="-247650" algn="just">
              <a:lnSpc>
                <a:spcPct val="100000"/>
              </a:lnSpc>
              <a:spcBef>
                <a:spcPts val="300"/>
              </a:spcBef>
            </a:pPr>
            <a:r>
              <a:rPr sz="1900" spc="-5">
                <a:solidFill>
                  <a:srgbClr val="62A437"/>
                </a:solidFill>
                <a:latin typeface="Georgia"/>
                <a:cs typeface="Georgia"/>
              </a:rPr>
              <a:t>▫ </a:t>
            </a:r>
            <a:r>
              <a:rPr sz="1900" spc="-120">
                <a:solidFill>
                  <a:srgbClr val="455F51"/>
                </a:solidFill>
                <a:latin typeface="Arial"/>
                <a:cs typeface="Arial"/>
              </a:rPr>
              <a:t>Gender, </a:t>
            </a:r>
            <a:r>
              <a:rPr sz="1900" spc="-204">
                <a:solidFill>
                  <a:srgbClr val="455F51"/>
                </a:solidFill>
                <a:latin typeface="Arial"/>
                <a:cs typeface="Arial"/>
              </a:rPr>
              <a:t>Yes/ </a:t>
            </a:r>
            <a:r>
              <a:rPr sz="1900" spc="-60">
                <a:solidFill>
                  <a:srgbClr val="455F51"/>
                </a:solidFill>
                <a:latin typeface="Arial"/>
                <a:cs typeface="Arial"/>
              </a:rPr>
              <a:t>no </a:t>
            </a:r>
            <a:r>
              <a:rPr sz="1900" spc="-55">
                <a:solidFill>
                  <a:srgbClr val="455F51"/>
                </a:solidFill>
                <a:latin typeface="Arial"/>
                <a:cs typeface="Arial"/>
              </a:rPr>
              <a:t>(binary </a:t>
            </a:r>
            <a:r>
              <a:rPr sz="1900" spc="-70">
                <a:solidFill>
                  <a:srgbClr val="455F51"/>
                </a:solidFill>
                <a:latin typeface="Arial"/>
                <a:cs typeface="Arial"/>
              </a:rPr>
              <a:t>data), </a:t>
            </a:r>
            <a:r>
              <a:rPr sz="1900" spc="-165">
                <a:solidFill>
                  <a:srgbClr val="455F51"/>
                </a:solidFill>
                <a:latin typeface="Arial"/>
                <a:cs typeface="Arial"/>
              </a:rPr>
              <a:t>Race, </a:t>
            </a:r>
            <a:r>
              <a:rPr sz="1900" spc="-100">
                <a:solidFill>
                  <a:srgbClr val="455F51"/>
                </a:solidFill>
                <a:latin typeface="Arial"/>
                <a:cs typeface="Arial"/>
              </a:rPr>
              <a:t>State </a:t>
            </a:r>
            <a:r>
              <a:rPr sz="1900" spc="-30">
                <a:solidFill>
                  <a:srgbClr val="455F51"/>
                </a:solidFill>
                <a:latin typeface="Arial"/>
                <a:cs typeface="Arial"/>
              </a:rPr>
              <a:t>of  </a:t>
            </a:r>
            <a:r>
              <a:rPr sz="1900" spc="-125">
                <a:solidFill>
                  <a:srgbClr val="455F51"/>
                </a:solidFill>
                <a:latin typeface="Arial"/>
                <a:cs typeface="Arial"/>
              </a:rPr>
              <a:t>Residence, </a:t>
            </a:r>
            <a:r>
              <a:rPr sz="1900" spc="-90">
                <a:solidFill>
                  <a:srgbClr val="455F51"/>
                </a:solidFill>
                <a:latin typeface="Arial"/>
                <a:cs typeface="Arial"/>
              </a:rPr>
              <a:t>Product </a:t>
            </a:r>
            <a:r>
              <a:rPr sz="1900" spc="-114">
                <a:solidFill>
                  <a:srgbClr val="455F51"/>
                </a:solidFill>
                <a:latin typeface="Arial"/>
                <a:cs typeface="Arial"/>
              </a:rPr>
              <a:t>Category, </a:t>
            </a:r>
            <a:r>
              <a:rPr sz="1900" spc="-65">
                <a:solidFill>
                  <a:srgbClr val="455F51"/>
                </a:solidFill>
                <a:latin typeface="Arial"/>
                <a:cs typeface="Arial"/>
              </a:rPr>
              <a:t>Political </a:t>
            </a:r>
            <a:r>
              <a:rPr sz="1900" spc="-105">
                <a:solidFill>
                  <a:srgbClr val="455F51"/>
                </a:solidFill>
                <a:latin typeface="Arial"/>
                <a:cs typeface="Arial"/>
              </a:rPr>
              <a:t>Party,  </a:t>
            </a:r>
            <a:r>
              <a:rPr sz="1900" spc="-60">
                <a:solidFill>
                  <a:srgbClr val="455F51"/>
                </a:solidFill>
                <a:latin typeface="Arial"/>
                <a:cs typeface="Arial"/>
              </a:rPr>
              <a:t>etc.</a:t>
            </a:r>
            <a:endParaRPr sz="19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8605"/>
                <a:tab pos="269240"/>
              </a:tabLst>
            </a:pPr>
            <a:r>
              <a:rPr sz="2000" spc="-21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000" spc="-125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000" spc="-140">
                <a:solidFill>
                  <a:srgbClr val="455F51"/>
                </a:solidFill>
                <a:latin typeface="Arial"/>
                <a:cs typeface="Arial"/>
              </a:rPr>
              <a:t>assign </a:t>
            </a:r>
            <a:r>
              <a:rPr sz="2000" spc="-85">
                <a:solidFill>
                  <a:srgbClr val="455F51"/>
                </a:solidFill>
                <a:latin typeface="Arial"/>
                <a:cs typeface="Arial"/>
              </a:rPr>
              <a:t>numbers </a:t>
            </a:r>
            <a:r>
              <a:rPr sz="2000" spc="1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000" spc="-95">
                <a:solidFill>
                  <a:srgbClr val="455F51"/>
                </a:solidFill>
                <a:latin typeface="Arial"/>
                <a:cs typeface="Arial"/>
              </a:rPr>
              <a:t>categories </a:t>
            </a:r>
            <a:r>
              <a:rPr sz="2000" spc="-30">
                <a:solidFill>
                  <a:srgbClr val="455F51"/>
                </a:solidFill>
                <a:latin typeface="Arial"/>
                <a:cs typeface="Arial"/>
              </a:rPr>
              <a:t>in</a:t>
            </a:r>
            <a:r>
              <a:rPr sz="2000" spc="-1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000" spc="-50">
                <a:solidFill>
                  <a:srgbClr val="455F51"/>
                </a:solidFill>
                <a:latin typeface="Arial"/>
                <a:cs typeface="Arial"/>
              </a:rPr>
              <a:t>order  </a:t>
            </a:r>
            <a:r>
              <a:rPr sz="2000" spc="1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000" spc="-80">
                <a:solidFill>
                  <a:srgbClr val="455F51"/>
                </a:solidFill>
                <a:latin typeface="Arial"/>
                <a:cs typeface="Arial"/>
              </a:rPr>
              <a:t>represent </a:t>
            </a:r>
            <a:r>
              <a:rPr sz="2000" spc="-35">
                <a:solidFill>
                  <a:srgbClr val="455F51"/>
                </a:solidFill>
                <a:latin typeface="Arial"/>
                <a:cs typeface="Arial"/>
              </a:rPr>
              <a:t>them </a:t>
            </a:r>
            <a:r>
              <a:rPr sz="2000" spc="-60">
                <a:solidFill>
                  <a:srgbClr val="455F51"/>
                </a:solidFill>
                <a:latin typeface="Arial"/>
                <a:cs typeface="Arial"/>
              </a:rPr>
              <a:t>more </a:t>
            </a:r>
            <a:r>
              <a:rPr sz="2000" spc="-80">
                <a:solidFill>
                  <a:srgbClr val="455F51"/>
                </a:solidFill>
                <a:latin typeface="Arial"/>
                <a:cs typeface="Arial"/>
              </a:rPr>
              <a:t>compactly, </a:t>
            </a:r>
            <a:r>
              <a:rPr sz="2000" spc="-40">
                <a:solidFill>
                  <a:srgbClr val="455F51"/>
                </a:solidFill>
                <a:latin typeface="Arial"/>
                <a:cs typeface="Arial"/>
              </a:rPr>
              <a:t>but </a:t>
            </a:r>
            <a:r>
              <a:rPr sz="2000" spc="-25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000" spc="-85">
                <a:solidFill>
                  <a:srgbClr val="455F51"/>
                </a:solidFill>
                <a:latin typeface="Arial"/>
                <a:cs typeface="Arial"/>
              </a:rPr>
              <a:t>numbers </a:t>
            </a:r>
            <a:r>
              <a:rPr sz="2000">
                <a:solidFill>
                  <a:srgbClr val="455F51"/>
                </a:solidFill>
                <a:latin typeface="Arial"/>
                <a:cs typeface="Arial"/>
              </a:rPr>
              <a:t>don’t </a:t>
            </a:r>
            <a:r>
              <a:rPr sz="2000" spc="-125">
                <a:solidFill>
                  <a:srgbClr val="455F51"/>
                </a:solidFill>
                <a:latin typeface="Arial"/>
                <a:cs typeface="Arial"/>
              </a:rPr>
              <a:t>have </a:t>
            </a:r>
            <a:r>
              <a:rPr sz="2000" spc="-60">
                <a:solidFill>
                  <a:srgbClr val="455F51"/>
                </a:solidFill>
                <a:latin typeface="Arial"/>
                <a:cs typeface="Arial"/>
              </a:rPr>
              <a:t>mathematical</a:t>
            </a:r>
            <a:r>
              <a:rPr sz="2000" spc="-2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000" spc="-90">
                <a:solidFill>
                  <a:srgbClr val="455F51"/>
                </a:solidFill>
                <a:latin typeface="Arial"/>
                <a:cs typeface="Arial"/>
              </a:rPr>
              <a:t>meaning</a:t>
            </a:r>
            <a:endParaRPr sz="20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232092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00">
                <a:solidFill>
                  <a:srgbClr val="455F51"/>
                </a:solidFill>
                <a:latin typeface="Arial"/>
                <a:cs typeface="Arial"/>
              </a:rPr>
              <a:t>Categorical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329171" y="1917160"/>
            <a:ext cx="5385816" cy="3541807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8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8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10495915" cy="398081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10">
                <a:solidFill>
                  <a:srgbClr val="455F51"/>
                </a:solidFill>
                <a:latin typeface="Arial"/>
                <a:cs typeface="Arial"/>
              </a:rPr>
              <a:t>Sounds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fancy!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Wow!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Unsupervised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machine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learning!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Clusters!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10">
                <a:solidFill>
                  <a:srgbClr val="455F51"/>
                </a:solidFill>
                <a:latin typeface="Arial"/>
                <a:cs typeface="Arial"/>
              </a:rPr>
              <a:t>K!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Actually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works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really</a:t>
            </a:r>
            <a:r>
              <a:rPr sz="2800" spc="-2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simple.</a:t>
            </a:r>
            <a:endParaRPr sz="28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Randomly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pick </a:t>
            </a:r>
            <a:r>
              <a:rPr sz="2600" spc="-380">
                <a:solidFill>
                  <a:srgbClr val="455F51"/>
                </a:solidFill>
                <a:latin typeface="Arial"/>
                <a:cs typeface="Arial"/>
              </a:rPr>
              <a:t>K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centroids</a:t>
            </a:r>
            <a:r>
              <a:rPr sz="2600" spc="-3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(k-means)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0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80">
                <a:solidFill>
                  <a:srgbClr val="455F51"/>
                </a:solidFill>
                <a:latin typeface="Arial"/>
                <a:cs typeface="Arial"/>
              </a:rPr>
              <a:t>Assign</a:t>
            </a:r>
            <a:r>
              <a:rPr sz="2600" spc="-1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each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point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centroid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it’s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closest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endParaRPr sz="2600">
              <a:latin typeface="Arial"/>
              <a:cs typeface="Arial"/>
            </a:endParaRPr>
          </a:p>
          <a:p>
            <a:pPr marL="561340" marR="5080" indent="-247650">
              <a:lnSpc>
                <a:spcPct val="100000"/>
              </a:lnSpc>
              <a:spcBef>
                <a:spcPts val="30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Recompute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centroids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based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on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average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position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each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centroid’s 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points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05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Iterate </a:t>
            </a:r>
            <a:r>
              <a:rPr sz="2600">
                <a:solidFill>
                  <a:srgbClr val="455F51"/>
                </a:solidFill>
                <a:latin typeface="Arial"/>
                <a:cs typeface="Arial"/>
              </a:rPr>
              <a:t>until 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points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stop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changing 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assignment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600" spc="-4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centroids</a:t>
            </a:r>
            <a:endParaRPr sz="2600">
              <a:latin typeface="Arial"/>
              <a:cs typeface="Arial"/>
            </a:endParaRPr>
          </a:p>
          <a:p>
            <a:pPr marL="268605" marR="147320" indent="-256540">
              <a:lnSpc>
                <a:spcPct val="100000"/>
              </a:lnSpc>
              <a:spcBef>
                <a:spcPts val="28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If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want </a:t>
            </a:r>
            <a:r>
              <a:rPr sz="28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predict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cluster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new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points,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just </a:t>
            </a:r>
            <a:r>
              <a:rPr sz="2800" spc="-20">
                <a:solidFill>
                  <a:srgbClr val="455F51"/>
                </a:solidFill>
                <a:latin typeface="Arial"/>
                <a:cs typeface="Arial"/>
              </a:rPr>
              <a:t>find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2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centroid 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they’re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closest</a:t>
            </a:r>
            <a:r>
              <a:rPr sz="2800" spc="-2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to.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02082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45">
                <a:solidFill>
                  <a:srgbClr val="455F51"/>
                </a:solidFill>
                <a:latin typeface="Arial"/>
                <a:cs typeface="Arial"/>
              </a:rPr>
              <a:t>K-Means</a:t>
            </a:r>
            <a:r>
              <a:rPr sz="4000" b="0" spc="-2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80">
                <a:solidFill>
                  <a:srgbClr val="455F51"/>
                </a:solidFill>
                <a:latin typeface="Arial"/>
                <a:cs typeface="Arial"/>
              </a:rPr>
              <a:t>Clustering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80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8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0" y="399288"/>
            <a:ext cx="7213600" cy="52069"/>
          </a:xfrm>
          <a:custGeom>
            <a:rect l="l" t="t" r="r" b="b"/>
            <a:pathLst>
              <a:path w="7213600" h="52069">
                <a:moveTo>
                  <a:pt x="0" y="51815"/>
                </a:moveTo>
                <a:lnTo>
                  <a:pt x="7213092" y="51815"/>
                </a:lnTo>
                <a:lnTo>
                  <a:pt x="7213092" y="0"/>
                </a:lnTo>
                <a:lnTo>
                  <a:pt x="0" y="0"/>
                </a:lnTo>
                <a:lnTo>
                  <a:pt x="0" y="51815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2113260" cy="311150"/>
          </a:xfrm>
          <a:custGeom>
            <a:rect l="l" t="t" r="r" b="b"/>
            <a:pathLst>
              <a:path w="12113260" h="311150">
                <a:moveTo>
                  <a:pt x="12059412" y="0"/>
                </a:moveTo>
                <a:lnTo>
                  <a:pt x="0" y="0"/>
                </a:lnTo>
                <a:lnTo>
                  <a:pt x="0" y="310896"/>
                </a:lnTo>
                <a:lnTo>
                  <a:pt x="12059412" y="310896"/>
                </a:lnTo>
                <a:lnTo>
                  <a:pt x="12059412" y="0"/>
                </a:lnTo>
                <a:close/>
              </a:path>
              <a:path w="12113260" h="311150">
                <a:moveTo>
                  <a:pt x="12112752" y="0"/>
                </a:moveTo>
                <a:lnTo>
                  <a:pt x="12095975" y="0"/>
                </a:lnTo>
                <a:lnTo>
                  <a:pt x="12095975" y="310896"/>
                </a:lnTo>
                <a:lnTo>
                  <a:pt x="12112752" y="310896"/>
                </a:lnTo>
                <a:lnTo>
                  <a:pt x="12112752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2190476" y="0"/>
            <a:ext cx="1905" cy="311150"/>
          </a:xfrm>
          <a:custGeom>
            <a:rect l="l" t="t" r="r" b="b"/>
            <a:pathLst>
              <a:path w="1904" h="311150">
                <a:moveTo>
                  <a:pt x="0" y="310896"/>
                </a:moveTo>
                <a:lnTo>
                  <a:pt x="1524" y="310896"/>
                </a:lnTo>
                <a:lnTo>
                  <a:pt x="1524" y="0"/>
                </a:lnTo>
                <a:lnTo>
                  <a:pt x="0" y="0"/>
                </a:lnTo>
                <a:lnTo>
                  <a:pt x="0" y="310896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307847"/>
            <a:ext cx="12113260" cy="91440"/>
          </a:xfrm>
          <a:custGeom>
            <a:rect l="l" t="t" r="r" b="b"/>
            <a:pathLst>
              <a:path w="12113260" h="91439">
                <a:moveTo>
                  <a:pt x="12059412" y="0"/>
                </a:moveTo>
                <a:lnTo>
                  <a:pt x="0" y="0"/>
                </a:lnTo>
                <a:lnTo>
                  <a:pt x="0" y="91440"/>
                </a:lnTo>
                <a:lnTo>
                  <a:pt x="12059412" y="91440"/>
                </a:lnTo>
                <a:lnTo>
                  <a:pt x="12059412" y="0"/>
                </a:lnTo>
                <a:close/>
              </a:path>
              <a:path w="12113260" h="91439">
                <a:moveTo>
                  <a:pt x="12112752" y="0"/>
                </a:moveTo>
                <a:lnTo>
                  <a:pt x="12095975" y="0"/>
                </a:lnTo>
                <a:lnTo>
                  <a:pt x="12095975" y="91440"/>
                </a:lnTo>
                <a:lnTo>
                  <a:pt x="12112752" y="91440"/>
                </a:lnTo>
                <a:lnTo>
                  <a:pt x="12112752" y="0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190476" y="307847"/>
            <a:ext cx="1905" cy="91440"/>
          </a:xfrm>
          <a:custGeom>
            <a:rect l="l" t="t" r="r" b="b"/>
            <a:pathLst>
              <a:path w="1904" h="91439">
                <a:moveTo>
                  <a:pt x="0" y="91439"/>
                </a:moveTo>
                <a:lnTo>
                  <a:pt x="1524" y="91439"/>
                </a:lnTo>
                <a:lnTo>
                  <a:pt x="1524" y="0"/>
                </a:lnTo>
                <a:lnTo>
                  <a:pt x="0" y="0"/>
                </a:lnTo>
                <a:lnTo>
                  <a:pt x="0" y="91439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213092" y="359663"/>
            <a:ext cx="4899660" cy="81280"/>
          </a:xfrm>
          <a:custGeom>
            <a:rect l="l" t="t" r="r" b="b"/>
            <a:pathLst>
              <a:path w="4899659" h="81279">
                <a:moveTo>
                  <a:pt x="4846320" y="0"/>
                </a:moveTo>
                <a:lnTo>
                  <a:pt x="0" y="0"/>
                </a:lnTo>
                <a:lnTo>
                  <a:pt x="0" y="80772"/>
                </a:lnTo>
                <a:lnTo>
                  <a:pt x="4846320" y="80772"/>
                </a:lnTo>
                <a:lnTo>
                  <a:pt x="4846320" y="0"/>
                </a:lnTo>
                <a:close/>
              </a:path>
              <a:path w="4899659" h="81279">
                <a:moveTo>
                  <a:pt x="4899660" y="0"/>
                </a:moveTo>
                <a:lnTo>
                  <a:pt x="4882883" y="0"/>
                </a:lnTo>
                <a:lnTo>
                  <a:pt x="4882883" y="80772"/>
                </a:lnTo>
                <a:lnTo>
                  <a:pt x="4899660" y="80772"/>
                </a:lnTo>
                <a:lnTo>
                  <a:pt x="4899660" y="0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190476" y="359663"/>
            <a:ext cx="1905" cy="81280"/>
          </a:xfrm>
          <a:custGeom>
            <a:rect l="l" t="t" r="r" b="b"/>
            <a:pathLst>
              <a:path w="1904" h="81279">
                <a:moveTo>
                  <a:pt x="0" y="80771"/>
                </a:moveTo>
                <a:lnTo>
                  <a:pt x="1524" y="80771"/>
                </a:lnTo>
                <a:lnTo>
                  <a:pt x="1524" y="0"/>
                </a:lnTo>
                <a:lnTo>
                  <a:pt x="0" y="0"/>
                </a:lnTo>
                <a:lnTo>
                  <a:pt x="0" y="80771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213092" y="440435"/>
            <a:ext cx="4899660" cy="180340"/>
          </a:xfrm>
          <a:custGeom>
            <a:rect l="l" t="t" r="r" b="b"/>
            <a:pathLst>
              <a:path w="4899659" h="180340">
                <a:moveTo>
                  <a:pt x="4846320" y="0"/>
                </a:moveTo>
                <a:lnTo>
                  <a:pt x="0" y="0"/>
                </a:lnTo>
                <a:lnTo>
                  <a:pt x="0" y="147828"/>
                </a:lnTo>
                <a:lnTo>
                  <a:pt x="4846320" y="147828"/>
                </a:lnTo>
                <a:lnTo>
                  <a:pt x="4846320" y="0"/>
                </a:lnTo>
                <a:close/>
              </a:path>
              <a:path w="4899659" h="180340">
                <a:moveTo>
                  <a:pt x="4899660" y="0"/>
                </a:moveTo>
                <a:lnTo>
                  <a:pt x="4882883" y="0"/>
                </a:lnTo>
                <a:lnTo>
                  <a:pt x="4882883" y="179832"/>
                </a:lnTo>
                <a:lnTo>
                  <a:pt x="4899660" y="179832"/>
                </a:lnTo>
                <a:lnTo>
                  <a:pt x="4899660" y="0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213092" y="588263"/>
            <a:ext cx="4846320" cy="32384"/>
          </a:xfrm>
          <a:custGeom>
            <a:rect l="l" t="t" r="r" b="b"/>
            <a:pathLst>
              <a:path w="4846320" h="32384">
                <a:moveTo>
                  <a:pt x="0" y="32003"/>
                </a:moveTo>
                <a:lnTo>
                  <a:pt x="4846319" y="32003"/>
                </a:lnTo>
                <a:lnTo>
                  <a:pt x="4846319" y="0"/>
                </a:lnTo>
                <a:lnTo>
                  <a:pt x="0" y="0"/>
                </a:lnTo>
                <a:lnTo>
                  <a:pt x="0" y="32003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190476" y="440436"/>
            <a:ext cx="1905" cy="147955"/>
          </a:xfrm>
          <a:custGeom>
            <a:rect l="l" t="t" r="r" b="b"/>
            <a:pathLst>
              <a:path w="1904" h="147954">
                <a:moveTo>
                  <a:pt x="0" y="147828"/>
                </a:moveTo>
                <a:lnTo>
                  <a:pt x="1524" y="147828"/>
                </a:lnTo>
                <a:lnTo>
                  <a:pt x="1524" y="0"/>
                </a:lnTo>
                <a:lnTo>
                  <a:pt x="0" y="0"/>
                </a:lnTo>
                <a:lnTo>
                  <a:pt x="0" y="147828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190476" y="588263"/>
            <a:ext cx="1905" cy="32384"/>
          </a:xfrm>
          <a:custGeom>
            <a:rect l="l" t="t" r="r" b="b"/>
            <a:pathLst>
              <a:path w="1904" h="32384">
                <a:moveTo>
                  <a:pt x="0" y="32003"/>
                </a:moveTo>
                <a:lnTo>
                  <a:pt x="1524" y="32003"/>
                </a:lnTo>
                <a:lnTo>
                  <a:pt x="1524" y="0"/>
                </a:lnTo>
                <a:lnTo>
                  <a:pt x="0" y="0"/>
                </a:lnTo>
                <a:lnTo>
                  <a:pt x="0" y="32003"/>
                </a:lnTo>
                <a:close/>
              </a:path>
            </a:pathLst>
          </a:custGeom>
          <a:solidFill>
            <a:srgbClr val="62A437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210043" y="496823"/>
            <a:ext cx="4084320" cy="27940"/>
          </a:xfrm>
          <a:custGeom>
            <a:rect l="l" t="t" r="r" b="b"/>
            <a:pathLst>
              <a:path w="4084320" h="27940">
                <a:moveTo>
                  <a:pt x="4082287" y="0"/>
                </a:moveTo>
                <a:lnTo>
                  <a:pt x="2031" y="0"/>
                </a:lnTo>
                <a:lnTo>
                  <a:pt x="0" y="2031"/>
                </a:lnTo>
                <a:lnTo>
                  <a:pt x="0" y="25400"/>
                </a:lnTo>
                <a:lnTo>
                  <a:pt x="2031" y="27431"/>
                </a:lnTo>
                <a:lnTo>
                  <a:pt x="4082287" y="27431"/>
                </a:lnTo>
                <a:lnTo>
                  <a:pt x="4084320" y="25400"/>
                </a:lnTo>
                <a:lnTo>
                  <a:pt x="4084320" y="203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831323" y="588263"/>
            <a:ext cx="2133600" cy="36830"/>
          </a:xfrm>
          <a:custGeom>
            <a:rect l="l" t="t" r="r" b="b"/>
            <a:pathLst>
              <a:path w="2133600" h="36829">
                <a:moveTo>
                  <a:pt x="2130805" y="0"/>
                </a:moveTo>
                <a:lnTo>
                  <a:pt x="2667" y="0"/>
                </a:lnTo>
                <a:lnTo>
                  <a:pt x="0" y="2666"/>
                </a:lnTo>
                <a:lnTo>
                  <a:pt x="0" y="33909"/>
                </a:lnTo>
                <a:lnTo>
                  <a:pt x="2667" y="36575"/>
                </a:lnTo>
                <a:lnTo>
                  <a:pt x="2130805" y="36575"/>
                </a:lnTo>
                <a:lnTo>
                  <a:pt x="2133600" y="33909"/>
                </a:lnTo>
                <a:lnTo>
                  <a:pt x="2133600" y="266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5" name="object 15"/>
          <p:cNvGrpSpPr/>
          <p:nvPr/>
        </p:nvGrpSpPr>
        <p:grpSpPr>
          <a:xfrm>
            <a:off x="11830811" y="0"/>
            <a:ext cx="215265" cy="622300"/>
            <a:chOff x="11830811" y="0"/>
            <a:chExt cx="215265" cy="622300"/>
          </a:xfrm>
        </p:grpSpPr>
        <p:sp>
          <p:nvSpPr>
            <p:cNvPr id="16" name="object 16"/>
            <p:cNvSpPr/>
            <p:nvPr/>
          </p:nvSpPr>
          <p:spPr>
            <a:xfrm>
              <a:off x="12033503" y="0"/>
              <a:ext cx="12700" cy="622300"/>
            </a:xfrm>
            <a:custGeom>
              <a:rect l="l" t="t" r="r" b="b"/>
              <a:pathLst>
                <a:path w="12700" h="622300">
                  <a:moveTo>
                    <a:pt x="12192" y="0"/>
                  </a:moveTo>
                  <a:lnTo>
                    <a:pt x="0" y="0"/>
                  </a:lnTo>
                  <a:lnTo>
                    <a:pt x="0" y="621791"/>
                  </a:lnTo>
                  <a:lnTo>
                    <a:pt x="12192" y="621791"/>
                  </a:lnTo>
                  <a:lnTo>
                    <a:pt x="12192" y="0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11967971" y="0"/>
              <a:ext cx="36830" cy="622300"/>
            </a:xfrm>
            <a:custGeom>
              <a:rect l="l" t="t" r="r" b="b"/>
              <a:pathLst>
                <a:path w="36829" h="622300">
                  <a:moveTo>
                    <a:pt x="36575" y="0"/>
                  </a:moveTo>
                  <a:lnTo>
                    <a:pt x="0" y="0"/>
                  </a:lnTo>
                  <a:lnTo>
                    <a:pt x="0" y="621791"/>
                  </a:lnTo>
                  <a:lnTo>
                    <a:pt x="36575" y="621791"/>
                  </a:lnTo>
                  <a:lnTo>
                    <a:pt x="36575" y="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1887199" y="0"/>
              <a:ext cx="73660" cy="585470"/>
            </a:xfrm>
            <a:custGeom>
              <a:rect l="l" t="t" r="r" b="b"/>
              <a:pathLst>
                <a:path w="73659" h="585470">
                  <a:moveTo>
                    <a:pt x="73151" y="0"/>
                  </a:moveTo>
                  <a:lnTo>
                    <a:pt x="0" y="0"/>
                  </a:lnTo>
                  <a:lnTo>
                    <a:pt x="0" y="585215"/>
                  </a:lnTo>
                  <a:lnTo>
                    <a:pt x="73151" y="585215"/>
                  </a:lnTo>
                  <a:lnTo>
                    <a:pt x="73151" y="0"/>
                  </a:lnTo>
                  <a:close/>
                </a:path>
              </a:pathLst>
            </a:custGeom>
            <a:solidFill>
              <a:srgbClr val="FFFFFF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1830811" y="0"/>
              <a:ext cx="12700" cy="585470"/>
            </a:xfrm>
            <a:custGeom>
              <a:rect l="l" t="t" r="r" b="b"/>
              <a:pathLst>
                <a:path w="12700" h="585470">
                  <a:moveTo>
                    <a:pt x="12192" y="0"/>
                  </a:moveTo>
                  <a:lnTo>
                    <a:pt x="0" y="0"/>
                  </a:lnTo>
                  <a:lnTo>
                    <a:pt x="0" y="585215"/>
                  </a:lnTo>
                  <a:lnTo>
                    <a:pt x="12192" y="585215"/>
                  </a:lnTo>
                  <a:lnTo>
                    <a:pt x="12192" y="0"/>
                  </a:lnTo>
                  <a:close/>
                </a:path>
              </a:pathLst>
            </a:custGeom>
            <a:solidFill>
              <a:srgbClr val="FFFFFF">
                <a:alpha val="3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3818254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Graphical</a:t>
            </a:r>
            <a:r>
              <a:rPr sz="4000" b="0" spc="-2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10">
                <a:solidFill>
                  <a:srgbClr val="455F51"/>
                </a:solidFill>
                <a:latin typeface="Arial"/>
                <a:cs typeface="Arial"/>
              </a:rPr>
              <a:t>example</a:t>
            </a:r>
            <a:endParaRPr sz="4000">
              <a:latin typeface="Arial"/>
              <a:cs typeface="Arial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682751" y="3183635"/>
            <a:ext cx="1181100" cy="1133475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2" name="object 22"/>
          <p:cNvGrpSpPr/>
          <p:nvPr/>
        </p:nvGrpSpPr>
        <p:grpSpPr>
          <a:xfrm>
            <a:off x="3342132" y="3183635"/>
            <a:ext cx="6929755" cy="1403985"/>
            <a:chOff x="3342132" y="3183635"/>
            <a:chExt cx="6929755" cy="1403985"/>
          </a:xfrm>
        </p:grpSpPr>
        <p:sp>
          <p:nvSpPr>
            <p:cNvPr id="23" name="object 23"/>
            <p:cNvSpPr/>
            <p:nvPr/>
          </p:nvSpPr>
          <p:spPr>
            <a:xfrm>
              <a:off x="3342132" y="3183635"/>
              <a:ext cx="1324356" cy="1143000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8947403" y="3183635"/>
              <a:ext cx="1324355" cy="1143000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5"/>
            <p:cNvSpPr/>
            <p:nvPr/>
          </p:nvSpPr>
          <p:spPr>
            <a:xfrm>
              <a:off x="3965448" y="4326635"/>
              <a:ext cx="5427345" cy="260985"/>
            </a:xfrm>
            <a:custGeom>
              <a:rect l="l" t="t" r="r" b="b"/>
              <a:pathLst>
                <a:path w="5427345" h="260985">
                  <a:moveTo>
                    <a:pt x="44450" y="63500"/>
                  </a:moveTo>
                  <a:lnTo>
                    <a:pt x="31750" y="63500"/>
                  </a:lnTo>
                  <a:lnTo>
                    <a:pt x="31750" y="260731"/>
                  </a:lnTo>
                  <a:lnTo>
                    <a:pt x="5427345" y="260731"/>
                  </a:lnTo>
                  <a:lnTo>
                    <a:pt x="5427345" y="254381"/>
                  </a:lnTo>
                  <a:lnTo>
                    <a:pt x="44450" y="254381"/>
                  </a:lnTo>
                  <a:lnTo>
                    <a:pt x="38100" y="248031"/>
                  </a:lnTo>
                  <a:lnTo>
                    <a:pt x="44450" y="248031"/>
                  </a:lnTo>
                  <a:lnTo>
                    <a:pt x="44450" y="63500"/>
                  </a:lnTo>
                  <a:close/>
                </a:path>
                <a:path w="5427345" h="260985">
                  <a:moveTo>
                    <a:pt x="44450" y="248031"/>
                  </a:moveTo>
                  <a:lnTo>
                    <a:pt x="38100" y="248031"/>
                  </a:lnTo>
                  <a:lnTo>
                    <a:pt x="44450" y="254381"/>
                  </a:lnTo>
                  <a:lnTo>
                    <a:pt x="44450" y="248031"/>
                  </a:lnTo>
                  <a:close/>
                </a:path>
                <a:path w="5427345" h="260985">
                  <a:moveTo>
                    <a:pt x="5427345" y="248031"/>
                  </a:moveTo>
                  <a:lnTo>
                    <a:pt x="44450" y="248031"/>
                  </a:lnTo>
                  <a:lnTo>
                    <a:pt x="44450" y="254381"/>
                  </a:lnTo>
                  <a:lnTo>
                    <a:pt x="5427345" y="254381"/>
                  </a:lnTo>
                  <a:lnTo>
                    <a:pt x="5427345" y="248031"/>
                  </a:lnTo>
                  <a:close/>
                </a:path>
                <a:path w="5427345" h="260985">
                  <a:moveTo>
                    <a:pt x="38100" y="0"/>
                  </a:moveTo>
                  <a:lnTo>
                    <a:pt x="0" y="76200"/>
                  </a:lnTo>
                  <a:lnTo>
                    <a:pt x="31750" y="76200"/>
                  </a:lnTo>
                  <a:lnTo>
                    <a:pt x="31750" y="63500"/>
                  </a:lnTo>
                  <a:lnTo>
                    <a:pt x="69850" y="63500"/>
                  </a:lnTo>
                  <a:lnTo>
                    <a:pt x="38100" y="0"/>
                  </a:lnTo>
                  <a:close/>
                </a:path>
                <a:path w="5427345" h="260985">
                  <a:moveTo>
                    <a:pt x="69850" y="63500"/>
                  </a:moveTo>
                  <a:lnTo>
                    <a:pt x="44450" y="63500"/>
                  </a:lnTo>
                  <a:lnTo>
                    <a:pt x="44450" y="76200"/>
                  </a:lnTo>
                  <a:lnTo>
                    <a:pt x="76200" y="76200"/>
                  </a:lnTo>
                  <a:lnTo>
                    <a:pt x="69850" y="63500"/>
                  </a:lnTo>
                  <a:close/>
                </a:path>
              </a:pathLst>
            </a:custGeom>
            <a:solidFill>
              <a:srgbClr val="99CA3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6" name="object 26"/>
          <p:cNvSpPr/>
          <p:nvPr/>
        </p:nvSpPr>
        <p:spPr>
          <a:xfrm>
            <a:off x="6421072" y="3278885"/>
            <a:ext cx="867024" cy="1000125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2087752" y="3638677"/>
            <a:ext cx="822325" cy="76200"/>
          </a:xfrm>
          <a:custGeom>
            <a:rect l="l" t="t" r="r" b="b"/>
            <a:pathLst>
              <a:path w="822325" h="76200">
                <a:moveTo>
                  <a:pt x="810678" y="31623"/>
                </a:moveTo>
                <a:lnTo>
                  <a:pt x="758571" y="31623"/>
                </a:lnTo>
                <a:lnTo>
                  <a:pt x="758698" y="44323"/>
                </a:lnTo>
                <a:lnTo>
                  <a:pt x="746008" y="44465"/>
                </a:lnTo>
                <a:lnTo>
                  <a:pt x="746379" y="76200"/>
                </a:lnTo>
                <a:lnTo>
                  <a:pt x="822198" y="37211"/>
                </a:lnTo>
                <a:lnTo>
                  <a:pt x="810678" y="31623"/>
                </a:lnTo>
                <a:close/>
              </a:path>
              <a:path w="822325" h="76200">
                <a:moveTo>
                  <a:pt x="745860" y="31765"/>
                </a:moveTo>
                <a:lnTo>
                  <a:pt x="0" y="40131"/>
                </a:lnTo>
                <a:lnTo>
                  <a:pt x="254" y="52831"/>
                </a:lnTo>
                <a:lnTo>
                  <a:pt x="746008" y="44465"/>
                </a:lnTo>
                <a:lnTo>
                  <a:pt x="745860" y="31765"/>
                </a:lnTo>
                <a:close/>
              </a:path>
              <a:path w="822325" h="76200">
                <a:moveTo>
                  <a:pt x="758571" y="31623"/>
                </a:moveTo>
                <a:lnTo>
                  <a:pt x="745860" y="31765"/>
                </a:lnTo>
                <a:lnTo>
                  <a:pt x="746008" y="44465"/>
                </a:lnTo>
                <a:lnTo>
                  <a:pt x="758698" y="44323"/>
                </a:lnTo>
                <a:lnTo>
                  <a:pt x="758571" y="31623"/>
                </a:lnTo>
                <a:close/>
              </a:path>
              <a:path w="822325" h="76200">
                <a:moveTo>
                  <a:pt x="745490" y="0"/>
                </a:moveTo>
                <a:lnTo>
                  <a:pt x="745860" y="31765"/>
                </a:lnTo>
                <a:lnTo>
                  <a:pt x="758571" y="31623"/>
                </a:lnTo>
                <a:lnTo>
                  <a:pt x="810678" y="31623"/>
                </a:lnTo>
                <a:lnTo>
                  <a:pt x="745490" y="0"/>
                </a:lnTo>
                <a:close/>
              </a:path>
            </a:pathLst>
          </a:custGeom>
          <a:solidFill>
            <a:srgbClr val="99CA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831079" y="3717035"/>
            <a:ext cx="1117600" cy="76200"/>
          </a:xfrm>
          <a:custGeom>
            <a:rect l="l" t="t" r="r" b="b"/>
            <a:pathLst>
              <a:path w="1117600" h="76200">
                <a:moveTo>
                  <a:pt x="1041400" y="0"/>
                </a:moveTo>
                <a:lnTo>
                  <a:pt x="1041400" y="76200"/>
                </a:lnTo>
                <a:lnTo>
                  <a:pt x="1104900" y="44450"/>
                </a:lnTo>
                <a:lnTo>
                  <a:pt x="1054100" y="44450"/>
                </a:lnTo>
                <a:lnTo>
                  <a:pt x="1054100" y="31750"/>
                </a:lnTo>
                <a:lnTo>
                  <a:pt x="1104900" y="31750"/>
                </a:lnTo>
                <a:lnTo>
                  <a:pt x="1041400" y="0"/>
                </a:lnTo>
                <a:close/>
              </a:path>
              <a:path w="1117600" h="76200">
                <a:moveTo>
                  <a:pt x="1041400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1041400" y="44450"/>
                </a:lnTo>
                <a:lnTo>
                  <a:pt x="1041400" y="31750"/>
                </a:lnTo>
                <a:close/>
              </a:path>
              <a:path w="1117600" h="76200">
                <a:moveTo>
                  <a:pt x="1104900" y="31750"/>
                </a:moveTo>
                <a:lnTo>
                  <a:pt x="1054100" y="31750"/>
                </a:lnTo>
                <a:lnTo>
                  <a:pt x="1054100" y="44450"/>
                </a:lnTo>
                <a:lnTo>
                  <a:pt x="1104900" y="44450"/>
                </a:lnTo>
                <a:lnTo>
                  <a:pt x="1117600" y="38100"/>
                </a:lnTo>
                <a:lnTo>
                  <a:pt x="1104900" y="31750"/>
                </a:lnTo>
                <a:close/>
              </a:path>
            </a:pathLst>
          </a:custGeom>
          <a:solidFill>
            <a:srgbClr val="99CA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7574280" y="3717035"/>
            <a:ext cx="1099185" cy="76200"/>
          </a:xfrm>
          <a:custGeom>
            <a:rect l="l" t="t" r="r" b="b"/>
            <a:pathLst>
              <a:path w="1099184" h="76200">
                <a:moveTo>
                  <a:pt x="1022985" y="0"/>
                </a:moveTo>
                <a:lnTo>
                  <a:pt x="1022985" y="76200"/>
                </a:lnTo>
                <a:lnTo>
                  <a:pt x="1086485" y="44450"/>
                </a:lnTo>
                <a:lnTo>
                  <a:pt x="1035685" y="44450"/>
                </a:lnTo>
                <a:lnTo>
                  <a:pt x="1035685" y="31750"/>
                </a:lnTo>
                <a:lnTo>
                  <a:pt x="1086485" y="31750"/>
                </a:lnTo>
                <a:lnTo>
                  <a:pt x="1022985" y="0"/>
                </a:lnTo>
                <a:close/>
              </a:path>
              <a:path w="1099184" h="76200">
                <a:moveTo>
                  <a:pt x="1022985" y="31750"/>
                </a:moveTo>
                <a:lnTo>
                  <a:pt x="0" y="31750"/>
                </a:lnTo>
                <a:lnTo>
                  <a:pt x="0" y="44450"/>
                </a:lnTo>
                <a:lnTo>
                  <a:pt x="1022985" y="44450"/>
                </a:lnTo>
                <a:lnTo>
                  <a:pt x="1022985" y="31750"/>
                </a:lnTo>
                <a:close/>
              </a:path>
              <a:path w="1099184" h="76200">
                <a:moveTo>
                  <a:pt x="1086485" y="31750"/>
                </a:moveTo>
                <a:lnTo>
                  <a:pt x="1035685" y="31750"/>
                </a:lnTo>
                <a:lnTo>
                  <a:pt x="1035685" y="44450"/>
                </a:lnTo>
                <a:lnTo>
                  <a:pt x="1086485" y="44450"/>
                </a:lnTo>
                <a:lnTo>
                  <a:pt x="1099185" y="38100"/>
                </a:lnTo>
                <a:lnTo>
                  <a:pt x="1086485" y="31750"/>
                </a:lnTo>
                <a:close/>
              </a:path>
            </a:pathLst>
          </a:custGeom>
          <a:solidFill>
            <a:srgbClr val="99CA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8512556" y="6262522"/>
            <a:ext cx="321564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20">
                <a:latin typeface="Arial"/>
                <a:cs typeface="Arial"/>
              </a:rPr>
              <a:t>Images </a:t>
            </a:r>
            <a:r>
              <a:rPr sz="1800" spc="-20">
                <a:latin typeface="Arial"/>
                <a:cs typeface="Arial"/>
              </a:rPr>
              <a:t>from </a:t>
            </a:r>
            <a:r>
              <a:rPr sz="1800" spc="-65">
                <a:latin typeface="Arial"/>
                <a:cs typeface="Arial"/>
              </a:rPr>
              <a:t>Wikimedia</a:t>
            </a:r>
            <a:r>
              <a:rPr sz="1800" spc="-150">
                <a:latin typeface="Arial"/>
                <a:cs typeface="Arial"/>
              </a:rPr>
              <a:t> </a:t>
            </a:r>
            <a:r>
              <a:rPr sz="1800" spc="-120">
                <a:latin typeface="Arial"/>
                <a:cs typeface="Arial"/>
              </a:rPr>
              <a:t>Commons</a:t>
            </a:r>
            <a:endParaRPr sz="1800">
              <a:latin typeface="Arial"/>
              <a:cs typeface="Arial"/>
            </a:endParaRPr>
          </a:p>
        </p:txBody>
      </p:sp>
      <p:sp>
        <p:nvSpPr>
          <p:cNvPr id="31" name="Footer Placeholder 3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81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8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17018"/>
            <a:ext cx="10337800" cy="3996054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34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Choosing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415">
                <a:solidFill>
                  <a:srgbClr val="455F51"/>
                </a:solidFill>
                <a:latin typeface="Arial"/>
                <a:cs typeface="Arial"/>
              </a:rPr>
              <a:t>K</a:t>
            </a:r>
            <a:endParaRPr sz="2800">
              <a:latin typeface="Arial"/>
              <a:cs typeface="Arial"/>
            </a:endParaRPr>
          </a:p>
          <a:p>
            <a:pPr marL="561340" marR="14604" indent="-247650">
              <a:lnSpc>
                <a:spcPct val="100000"/>
              </a:lnSpc>
              <a:spcBef>
                <a:spcPts val="320"/>
              </a:spcBef>
              <a:tabLst>
                <a:tab pos="561340"/>
                <a:tab pos="2804795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85">
                <a:solidFill>
                  <a:srgbClr val="455F51"/>
                </a:solidFill>
                <a:latin typeface="Arial"/>
                <a:cs typeface="Arial"/>
              </a:rPr>
              <a:t>Try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increasing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85">
                <a:solidFill>
                  <a:srgbClr val="455F51"/>
                </a:solidFill>
                <a:latin typeface="Arial"/>
                <a:cs typeface="Arial"/>
              </a:rPr>
              <a:t>K	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values </a:t>
            </a:r>
            <a:r>
              <a:rPr sz="2600">
                <a:solidFill>
                  <a:srgbClr val="455F51"/>
                </a:solidFill>
                <a:latin typeface="Arial"/>
                <a:cs typeface="Arial"/>
              </a:rPr>
              <a:t>until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stop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getting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large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reductions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in</a:t>
            </a:r>
            <a:r>
              <a:rPr sz="2600" spc="-4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squared  </a:t>
            </a:r>
            <a:r>
              <a:rPr sz="2600" spc="-35">
                <a:solidFill>
                  <a:srgbClr val="455F51"/>
                </a:solidFill>
                <a:latin typeface="Arial"/>
                <a:cs typeface="Arial"/>
              </a:rPr>
              <a:t>error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(distances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from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each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point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their</a:t>
            </a:r>
            <a:r>
              <a:rPr sz="2600" spc="-459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centroids)</a:t>
            </a:r>
            <a:endParaRPr sz="26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28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Avoiding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local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minima</a:t>
            </a:r>
            <a:endParaRPr sz="28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8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random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choice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>
                <a:solidFill>
                  <a:srgbClr val="455F51"/>
                </a:solidFill>
                <a:latin typeface="Arial"/>
                <a:cs typeface="Arial"/>
              </a:rPr>
              <a:t>initial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centroids </a:t>
            </a:r>
            <a:r>
              <a:rPr sz="2600" spc="-17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yield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different</a:t>
            </a:r>
            <a:r>
              <a:rPr sz="2600" spc="-3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results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0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210">
                <a:solidFill>
                  <a:srgbClr val="455F51"/>
                </a:solidFill>
                <a:latin typeface="Arial"/>
                <a:cs typeface="Arial"/>
              </a:rPr>
              <a:t>Run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85">
                <a:solidFill>
                  <a:srgbClr val="455F51"/>
                </a:solidFill>
                <a:latin typeface="Arial"/>
                <a:cs typeface="Arial"/>
              </a:rPr>
              <a:t>it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a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60">
                <a:solidFill>
                  <a:srgbClr val="455F51"/>
                </a:solidFill>
                <a:latin typeface="Arial"/>
                <a:cs typeface="Arial"/>
              </a:rPr>
              <a:t>few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times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just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make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sure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your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">
                <a:solidFill>
                  <a:srgbClr val="455F51"/>
                </a:solidFill>
                <a:latin typeface="Arial"/>
                <a:cs typeface="Arial"/>
              </a:rPr>
              <a:t>initial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results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5">
                <a:solidFill>
                  <a:srgbClr val="455F51"/>
                </a:solidFill>
                <a:latin typeface="Arial"/>
                <a:cs typeface="Arial"/>
              </a:rPr>
              <a:t>aren’t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wacky</a:t>
            </a:r>
            <a:endParaRPr sz="26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28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Labeling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clusters</a:t>
            </a:r>
            <a:endParaRPr sz="28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K-Means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does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not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attempt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600" spc="-180">
                <a:solidFill>
                  <a:srgbClr val="455F51"/>
                </a:solidFill>
                <a:latin typeface="Arial"/>
                <a:cs typeface="Arial"/>
              </a:rPr>
              <a:t>assign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any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meaning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clusters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you</a:t>
            </a:r>
            <a:r>
              <a:rPr sz="2600" spc="-4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">
                <a:solidFill>
                  <a:srgbClr val="455F51"/>
                </a:solidFill>
                <a:latin typeface="Arial"/>
                <a:cs typeface="Arial"/>
              </a:rPr>
              <a:t>find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0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It’s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up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you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dig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">
                <a:solidFill>
                  <a:srgbClr val="455F51"/>
                </a:solidFill>
                <a:latin typeface="Arial"/>
                <a:cs typeface="Arial"/>
              </a:rPr>
              <a:t>into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and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try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60">
                <a:solidFill>
                  <a:srgbClr val="455F51"/>
                </a:solidFill>
                <a:latin typeface="Arial"/>
                <a:cs typeface="Arial"/>
              </a:rPr>
              <a:t>determine</a:t>
            </a:r>
            <a:r>
              <a:rPr sz="2600" spc="-1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>
                <a:solidFill>
                  <a:srgbClr val="455F51"/>
                </a:solidFill>
                <a:latin typeface="Arial"/>
                <a:cs typeface="Arial"/>
              </a:rPr>
              <a:t>that</a:t>
            </a:r>
            <a:endParaRPr sz="26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580961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45">
                <a:solidFill>
                  <a:srgbClr val="455F51"/>
                </a:solidFill>
                <a:latin typeface="Arial"/>
                <a:cs typeface="Arial"/>
              </a:rPr>
              <a:t>K-Means </a:t>
            </a:r>
            <a:r>
              <a:rPr sz="4000" b="0" spc="-180">
                <a:solidFill>
                  <a:srgbClr val="455F51"/>
                </a:solidFill>
                <a:latin typeface="Arial"/>
                <a:cs typeface="Arial"/>
              </a:rPr>
              <a:t>Clustering</a:t>
            </a:r>
            <a:r>
              <a:rPr sz="4000" b="0" spc="-2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45">
                <a:solidFill>
                  <a:srgbClr val="455F51"/>
                </a:solidFill>
                <a:latin typeface="Arial"/>
                <a:cs typeface="Arial"/>
              </a:rPr>
              <a:t>Gotchas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82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8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180340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505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b="0" spc="-459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b="0" spc="25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b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b="0" spc="-160">
                <a:solidFill>
                  <a:srgbClr val="FFFFFF"/>
                </a:solidFill>
                <a:latin typeface="Arial"/>
                <a:cs typeface="Arial"/>
              </a:rPr>
              <a:t>opy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83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8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7256145" cy="39268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259079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5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measure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set’s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disorder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how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same 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or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different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it</a:t>
            </a:r>
            <a:r>
              <a:rPr sz="2800" spc="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is.</a:t>
            </a:r>
            <a:endParaRPr sz="2800">
              <a:latin typeface="Arial"/>
              <a:cs typeface="Arial"/>
            </a:endParaRPr>
          </a:p>
          <a:p>
            <a:pPr marL="268605" marR="30416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If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we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classify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set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into </a:t>
            </a:r>
            <a:r>
              <a:rPr sz="2800" spc="-215">
                <a:solidFill>
                  <a:srgbClr val="455F51"/>
                </a:solidFill>
                <a:latin typeface="Arial"/>
                <a:cs typeface="Arial"/>
              </a:rPr>
              <a:t>N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different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classes 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(example: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set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animal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attributes</a:t>
            </a:r>
            <a:r>
              <a:rPr sz="2800" spc="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</a:t>
            </a:r>
            <a:endParaRPr sz="2800">
              <a:latin typeface="Arial"/>
              <a:cs typeface="Arial"/>
            </a:endParaRPr>
          </a:p>
          <a:p>
            <a:pPr marL="268605">
              <a:lnSpc>
                <a:spcPct val="100000"/>
              </a:lnSpc>
            </a:pP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their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species)</a:t>
            </a:r>
            <a:endParaRPr sz="2800">
              <a:latin typeface="Arial"/>
              <a:cs typeface="Arial"/>
            </a:endParaRPr>
          </a:p>
          <a:p>
            <a:pPr marL="561340" marR="5080" indent="-247650">
              <a:lnSpc>
                <a:spcPct val="10000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8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60">
                <a:solidFill>
                  <a:srgbClr val="455F51"/>
                </a:solidFill>
                <a:latin typeface="Arial"/>
                <a:cs typeface="Arial"/>
              </a:rPr>
              <a:t>entropy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is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0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10">
                <a:solidFill>
                  <a:srgbClr val="455F51"/>
                </a:solidFill>
                <a:latin typeface="Arial"/>
                <a:cs typeface="Arial"/>
              </a:rPr>
              <a:t>if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 all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classes</a:t>
            </a:r>
            <a:r>
              <a:rPr sz="2600" spc="-1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in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are 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180">
                <a:solidFill>
                  <a:srgbClr val="455F51"/>
                </a:solidFill>
                <a:latin typeface="Arial"/>
                <a:cs typeface="Arial"/>
              </a:rPr>
              <a:t>same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(everyone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an</a:t>
            </a:r>
            <a:r>
              <a:rPr sz="2600" spc="-2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iguana)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05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8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entropy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high </a:t>
            </a:r>
            <a:r>
              <a:rPr sz="2600" spc="45">
                <a:solidFill>
                  <a:srgbClr val="455F51"/>
                </a:solidFill>
                <a:latin typeface="Arial"/>
                <a:cs typeface="Arial"/>
              </a:rPr>
              <a:t>if</a:t>
            </a:r>
            <a:r>
              <a:rPr sz="2600" spc="-49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they’re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all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different</a:t>
            </a:r>
            <a:endParaRPr sz="26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28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Again,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fancy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word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simple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concept.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1637664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459">
                <a:solidFill>
                  <a:srgbClr val="455F51"/>
                </a:solidFill>
                <a:latin typeface="Arial"/>
                <a:cs typeface="Arial"/>
              </a:rPr>
              <a:t>E</a:t>
            </a:r>
            <a:r>
              <a:rPr sz="4000" b="0" spc="-420">
                <a:solidFill>
                  <a:srgbClr val="455F51"/>
                </a:solidFill>
                <a:latin typeface="Arial"/>
                <a:cs typeface="Arial"/>
              </a:rPr>
              <a:t>n</a:t>
            </a:r>
            <a:r>
              <a:rPr sz="4000" b="0" spc="220">
                <a:solidFill>
                  <a:srgbClr val="455F51"/>
                </a:solidFill>
                <a:latin typeface="Arial"/>
                <a:cs typeface="Arial"/>
              </a:rPr>
              <a:t>t</a:t>
            </a:r>
            <a:r>
              <a:rPr sz="4000" b="0" spc="-5">
                <a:solidFill>
                  <a:srgbClr val="455F51"/>
                </a:solidFill>
                <a:latin typeface="Arial"/>
                <a:cs typeface="Arial"/>
              </a:rPr>
              <a:t>r</a:t>
            </a:r>
            <a:r>
              <a:rPr sz="4000" b="0" spc="-125">
                <a:solidFill>
                  <a:srgbClr val="455F51"/>
                </a:solidFill>
                <a:latin typeface="Arial"/>
                <a:cs typeface="Arial"/>
              </a:rPr>
              <a:t>o</a:t>
            </a:r>
            <a:r>
              <a:rPr sz="4000" b="0" spc="-145">
                <a:solidFill>
                  <a:srgbClr val="455F51"/>
                </a:solidFill>
                <a:latin typeface="Arial"/>
                <a:cs typeface="Arial"/>
              </a:rPr>
              <a:t>p</a:t>
            </a: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y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525256" y="3087623"/>
            <a:ext cx="3314700" cy="248564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84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8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1367789" y="2363089"/>
            <a:ext cx="427990" cy="328930"/>
          </a:xfrm>
          <a:custGeom>
            <a:rect l="l" t="t" r="r" b="b"/>
            <a:pathLst>
              <a:path w="427989" h="328930">
                <a:moveTo>
                  <a:pt x="322960" y="0"/>
                </a:moveTo>
                <a:lnTo>
                  <a:pt x="318261" y="13335"/>
                </a:lnTo>
                <a:lnTo>
                  <a:pt x="337311" y="21597"/>
                </a:lnTo>
                <a:lnTo>
                  <a:pt x="353694" y="33051"/>
                </a:lnTo>
                <a:lnTo>
                  <a:pt x="378459" y="65532"/>
                </a:lnTo>
                <a:lnTo>
                  <a:pt x="393033" y="109219"/>
                </a:lnTo>
                <a:lnTo>
                  <a:pt x="397891" y="162813"/>
                </a:lnTo>
                <a:lnTo>
                  <a:pt x="396656" y="191845"/>
                </a:lnTo>
                <a:lnTo>
                  <a:pt x="386853" y="241859"/>
                </a:lnTo>
                <a:lnTo>
                  <a:pt x="367311" y="280965"/>
                </a:lnTo>
                <a:lnTo>
                  <a:pt x="337506" y="307306"/>
                </a:lnTo>
                <a:lnTo>
                  <a:pt x="318770" y="315595"/>
                </a:lnTo>
                <a:lnTo>
                  <a:pt x="322960" y="328930"/>
                </a:lnTo>
                <a:lnTo>
                  <a:pt x="367791" y="307895"/>
                </a:lnTo>
                <a:lnTo>
                  <a:pt x="400811" y="271525"/>
                </a:lnTo>
                <a:lnTo>
                  <a:pt x="421100" y="222678"/>
                </a:lnTo>
                <a:lnTo>
                  <a:pt x="427862" y="164591"/>
                </a:lnTo>
                <a:lnTo>
                  <a:pt x="426152" y="134417"/>
                </a:lnTo>
                <a:lnTo>
                  <a:pt x="412539" y="80974"/>
                </a:lnTo>
                <a:lnTo>
                  <a:pt x="385683" y="37468"/>
                </a:lnTo>
                <a:lnTo>
                  <a:pt x="346821" y="8616"/>
                </a:lnTo>
                <a:lnTo>
                  <a:pt x="322960" y="0"/>
                </a:lnTo>
                <a:close/>
              </a:path>
              <a:path w="427989" h="328930">
                <a:moveTo>
                  <a:pt x="104901" y="0"/>
                </a:moveTo>
                <a:lnTo>
                  <a:pt x="60118" y="21113"/>
                </a:lnTo>
                <a:lnTo>
                  <a:pt x="27050" y="57658"/>
                </a:lnTo>
                <a:lnTo>
                  <a:pt x="6762" y="106553"/>
                </a:lnTo>
                <a:lnTo>
                  <a:pt x="0" y="164591"/>
                </a:lnTo>
                <a:lnTo>
                  <a:pt x="1690" y="194784"/>
                </a:lnTo>
                <a:lnTo>
                  <a:pt x="15216" y="248263"/>
                </a:lnTo>
                <a:lnTo>
                  <a:pt x="42054" y="291621"/>
                </a:lnTo>
                <a:lnTo>
                  <a:pt x="80968" y="320335"/>
                </a:lnTo>
                <a:lnTo>
                  <a:pt x="104901" y="328930"/>
                </a:lnTo>
                <a:lnTo>
                  <a:pt x="108965" y="315595"/>
                </a:lnTo>
                <a:lnTo>
                  <a:pt x="90249" y="307306"/>
                </a:lnTo>
                <a:lnTo>
                  <a:pt x="74104" y="295767"/>
                </a:lnTo>
                <a:lnTo>
                  <a:pt x="49529" y="262889"/>
                </a:lnTo>
                <a:lnTo>
                  <a:pt x="34845" y="218186"/>
                </a:lnTo>
                <a:lnTo>
                  <a:pt x="29971" y="162813"/>
                </a:lnTo>
                <a:lnTo>
                  <a:pt x="31188" y="134790"/>
                </a:lnTo>
                <a:lnTo>
                  <a:pt x="40955" y="86125"/>
                </a:lnTo>
                <a:lnTo>
                  <a:pt x="60577" y="47696"/>
                </a:lnTo>
                <a:lnTo>
                  <a:pt x="90624" y="21597"/>
                </a:lnTo>
                <a:lnTo>
                  <a:pt x="109600" y="13335"/>
                </a:lnTo>
                <a:lnTo>
                  <a:pt x="104901" y="0"/>
                </a:lnTo>
                <a:close/>
              </a:path>
            </a:pathLst>
          </a:custGeom>
          <a:solidFill>
            <a:srgbClr val="455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85368" y="2223033"/>
            <a:ext cx="9257665" cy="141859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813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81940"/>
                <a:tab pos="1141095"/>
              </a:tabLst>
            </a:pPr>
            <a:r>
              <a:rPr sz="2800" spc="355">
                <a:solidFill>
                  <a:srgbClr val="455F51"/>
                </a:solidFill>
                <a:latin typeface="DejaVu Sans"/>
                <a:cs typeface="DejaVu Sans"/>
              </a:rPr>
              <a:t>𝐻</a:t>
            </a:r>
            <a:r>
              <a:rPr sz="2800" spc="36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800" spc="-204">
                <a:solidFill>
                  <a:srgbClr val="455F51"/>
                </a:solidFill>
                <a:latin typeface="DejaVu Sans"/>
                <a:cs typeface="DejaVu Sans"/>
              </a:rPr>
              <a:t>𝑆	</a:t>
            </a:r>
            <a:r>
              <a:rPr sz="2800" spc="-260">
                <a:solidFill>
                  <a:srgbClr val="455F51"/>
                </a:solidFill>
                <a:latin typeface="DejaVu Sans"/>
                <a:cs typeface="DejaVu Sans"/>
              </a:rPr>
              <a:t>= </a:t>
            </a:r>
            <a:r>
              <a:rPr sz="2800" spc="-220">
                <a:solidFill>
                  <a:srgbClr val="455F51"/>
                </a:solidFill>
                <a:latin typeface="DejaVu Sans"/>
                <a:cs typeface="DejaVu Sans"/>
              </a:rPr>
              <a:t>−𝑝</a:t>
            </a:r>
            <a:r>
              <a:rPr sz="3075" spc="-330" baseline="-16260">
                <a:solidFill>
                  <a:srgbClr val="455F51"/>
                </a:solidFill>
                <a:latin typeface="DejaVu Sans"/>
                <a:cs typeface="DejaVu Sans"/>
              </a:rPr>
              <a:t>1 </a:t>
            </a:r>
            <a:r>
              <a:rPr sz="2800" spc="-120">
                <a:solidFill>
                  <a:srgbClr val="455F51"/>
                </a:solidFill>
                <a:latin typeface="DejaVu Sans"/>
                <a:cs typeface="DejaVu Sans"/>
              </a:rPr>
              <a:t>ln </a:t>
            </a:r>
            <a:r>
              <a:rPr sz="2800" spc="-195">
                <a:solidFill>
                  <a:srgbClr val="455F51"/>
                </a:solidFill>
                <a:latin typeface="DejaVu Sans"/>
                <a:cs typeface="DejaVu Sans"/>
              </a:rPr>
              <a:t>𝑝</a:t>
            </a:r>
            <a:r>
              <a:rPr sz="3075" spc="-292" baseline="-16260">
                <a:solidFill>
                  <a:srgbClr val="455F51"/>
                </a:solidFill>
                <a:latin typeface="DejaVu Sans"/>
                <a:cs typeface="DejaVu Sans"/>
              </a:rPr>
              <a:t>1 </a:t>
            </a:r>
            <a:r>
              <a:rPr sz="2800" spc="-260">
                <a:solidFill>
                  <a:srgbClr val="455F51"/>
                </a:solidFill>
                <a:latin typeface="DejaVu Sans"/>
                <a:cs typeface="DejaVu Sans"/>
              </a:rPr>
              <a:t>− </a:t>
            </a:r>
            <a:r>
              <a:rPr sz="2800" spc="-409">
                <a:solidFill>
                  <a:srgbClr val="455F51"/>
                </a:solidFill>
                <a:latin typeface="DejaVu Sans"/>
                <a:cs typeface="DejaVu Sans"/>
              </a:rPr>
              <a:t>⋯ </a:t>
            </a:r>
            <a:r>
              <a:rPr sz="2800" spc="-260">
                <a:solidFill>
                  <a:srgbClr val="455F51"/>
                </a:solidFill>
                <a:latin typeface="DejaVu Sans"/>
                <a:cs typeface="DejaVu Sans"/>
              </a:rPr>
              <a:t>− </a:t>
            </a:r>
            <a:r>
              <a:rPr sz="2800" spc="-70">
                <a:solidFill>
                  <a:srgbClr val="455F51"/>
                </a:solidFill>
                <a:latin typeface="DejaVu Sans"/>
                <a:cs typeface="DejaVu Sans"/>
              </a:rPr>
              <a:t>𝑝</a:t>
            </a:r>
            <a:r>
              <a:rPr sz="3075" spc="-104" baseline="-16260">
                <a:solidFill>
                  <a:srgbClr val="455F51"/>
                </a:solidFill>
                <a:latin typeface="DejaVu Sans"/>
                <a:cs typeface="DejaVu Sans"/>
              </a:rPr>
              <a:t>𝑛 </a:t>
            </a:r>
            <a:r>
              <a:rPr sz="2800" spc="-120">
                <a:solidFill>
                  <a:srgbClr val="455F51"/>
                </a:solidFill>
                <a:latin typeface="DejaVu Sans"/>
                <a:cs typeface="DejaVu Sans"/>
              </a:rPr>
              <a:t>ln</a:t>
            </a:r>
            <a:r>
              <a:rPr sz="2800" spc="-630">
                <a:solidFill>
                  <a:srgbClr val="455F51"/>
                </a:solidFill>
                <a:latin typeface="DejaVu Sans"/>
                <a:cs typeface="DejaVu Sans"/>
              </a:rPr>
              <a:t> </a:t>
            </a:r>
            <a:r>
              <a:rPr sz="2800" spc="-70">
                <a:solidFill>
                  <a:srgbClr val="455F51"/>
                </a:solidFill>
                <a:latin typeface="DejaVu Sans"/>
                <a:cs typeface="DejaVu Sans"/>
              </a:rPr>
              <a:t>𝑝</a:t>
            </a:r>
            <a:r>
              <a:rPr sz="3075" spc="-104" baseline="-16260">
                <a:solidFill>
                  <a:srgbClr val="455F51"/>
                </a:solidFill>
                <a:latin typeface="DejaVu Sans"/>
                <a:cs typeface="DejaVu Sans"/>
              </a:rPr>
              <a:t>𝑛</a:t>
            </a:r>
            <a:endParaRPr sz="3075" baseline="-16260">
              <a:latin typeface="DejaVu Sans"/>
              <a:cs typeface="DejaVu Sans"/>
            </a:endParaRPr>
          </a:p>
          <a:p>
            <a:pPr marL="2813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81940"/>
              </a:tabLst>
            </a:pPr>
            <a:r>
              <a:rPr sz="2800" spc="-360">
                <a:solidFill>
                  <a:srgbClr val="455F51"/>
                </a:solidFill>
                <a:latin typeface="DejaVu Sans"/>
                <a:cs typeface="DejaVu Sans"/>
              </a:rPr>
              <a:t>𝑝</a:t>
            </a:r>
            <a:r>
              <a:rPr sz="3075" spc="-540" baseline="-16260">
                <a:solidFill>
                  <a:srgbClr val="455F51"/>
                </a:solidFill>
                <a:latin typeface="DejaVu Sans"/>
                <a:cs typeface="DejaVu Sans"/>
              </a:rPr>
              <a:t>𝑖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represents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proportion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labeled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each</a:t>
            </a:r>
            <a:r>
              <a:rPr sz="2800" spc="-3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10">
                <a:solidFill>
                  <a:srgbClr val="455F51"/>
                </a:solidFill>
                <a:latin typeface="Arial"/>
                <a:cs typeface="Arial"/>
              </a:rPr>
              <a:t>class</a:t>
            </a:r>
            <a:endParaRPr sz="2800">
              <a:latin typeface="Arial"/>
              <a:cs typeface="Arial"/>
            </a:endParaRPr>
          </a:p>
          <a:p>
            <a:pPr marL="281305" indent="-256540">
              <a:lnSpc>
                <a:spcPct val="100000"/>
              </a:lnSpc>
              <a:spcBef>
                <a:spcPts val="290"/>
              </a:spcBef>
              <a:buClr>
                <a:srgbClr val="37A76E"/>
              </a:buClr>
              <a:buFont typeface="Georgia"/>
              <a:buChar char="•"/>
              <a:tabLst>
                <a:tab pos="281940"/>
              </a:tabLst>
            </a:pPr>
            <a:r>
              <a:rPr sz="2800" spc="-270">
                <a:solidFill>
                  <a:srgbClr val="455F51"/>
                </a:solidFill>
                <a:latin typeface="Arial"/>
                <a:cs typeface="Arial"/>
              </a:rPr>
              <a:t>Each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term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looks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like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this:</a:t>
            </a:r>
            <a:endParaRPr sz="28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04812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55">
                <a:solidFill>
                  <a:srgbClr val="455F51"/>
                </a:solidFill>
                <a:latin typeface="Arial"/>
                <a:cs typeface="Arial"/>
              </a:rPr>
              <a:t>Computing</a:t>
            </a:r>
            <a:r>
              <a:rPr sz="4000" b="0" spc="-21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90">
                <a:solidFill>
                  <a:srgbClr val="455F51"/>
                </a:solidFill>
                <a:latin typeface="Arial"/>
                <a:cs typeface="Arial"/>
              </a:rPr>
              <a:t>entropy</a:t>
            </a:r>
            <a:endParaRPr sz="4000">
              <a:latin typeface="Arial"/>
              <a:cs typeface="Arial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318759" y="3702177"/>
            <a:ext cx="2847974" cy="276225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85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8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3269615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225">
                <a:solidFill>
                  <a:srgbClr val="FFFFFF"/>
                </a:solidFill>
                <a:latin typeface="Arial"/>
                <a:cs typeface="Arial"/>
              </a:rPr>
              <a:t>Decision</a:t>
            </a:r>
            <a:r>
              <a:rPr b="0" spc="-30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0" spc="-360">
                <a:solidFill>
                  <a:srgbClr val="FFFFFF"/>
                </a:solidFill>
                <a:latin typeface="Arial"/>
                <a:cs typeface="Arial"/>
              </a:rPr>
              <a:t>Trees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86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8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5524500" cy="39300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592455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95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actually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construct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flowchart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help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decide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classification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something</a:t>
            </a:r>
            <a:r>
              <a:rPr sz="2800" spc="-27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10">
                <a:solidFill>
                  <a:srgbClr val="455F51"/>
                </a:solidFill>
                <a:latin typeface="Arial"/>
                <a:cs typeface="Arial"/>
              </a:rPr>
              <a:t>with 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machine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learning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This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called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Decision</a:t>
            </a:r>
            <a:r>
              <a:rPr sz="2800" spc="1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10">
                <a:solidFill>
                  <a:srgbClr val="455F51"/>
                </a:solidFill>
                <a:latin typeface="Arial"/>
                <a:cs typeface="Arial"/>
              </a:rPr>
              <a:t>Tree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Another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form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supervised</a:t>
            </a:r>
            <a:r>
              <a:rPr sz="2800" spc="-2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learning</a:t>
            </a:r>
            <a:endParaRPr sz="2800">
              <a:latin typeface="Arial"/>
              <a:cs typeface="Arial"/>
            </a:endParaRPr>
          </a:p>
          <a:p>
            <a:pPr marL="561340" marR="488950" indent="-247650">
              <a:lnSpc>
                <a:spcPct val="100000"/>
              </a:lnSpc>
              <a:spcBef>
                <a:spcPts val="325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70">
                <a:solidFill>
                  <a:srgbClr val="455F51"/>
                </a:solidFill>
                <a:latin typeface="Arial"/>
                <a:cs typeface="Arial"/>
              </a:rPr>
              <a:t>Give </a:t>
            </a:r>
            <a:r>
              <a:rPr sz="2600" spc="10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some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sample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and</a:t>
            </a:r>
            <a:r>
              <a:rPr sz="2600" spc="-2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resulting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classifications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0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Out 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comes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a</a:t>
            </a:r>
            <a:r>
              <a:rPr sz="2600" spc="1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tree!</a:t>
            </a:r>
            <a:endParaRPr sz="26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296735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10">
                <a:solidFill>
                  <a:srgbClr val="455F51"/>
                </a:solidFill>
                <a:latin typeface="Arial"/>
                <a:cs typeface="Arial"/>
              </a:rPr>
              <a:t>Decision</a:t>
            </a:r>
            <a:r>
              <a:rPr sz="4000" b="0" spc="-2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330">
                <a:solidFill>
                  <a:srgbClr val="455F51"/>
                </a:solidFill>
                <a:latin typeface="Arial"/>
                <a:cs typeface="Arial"/>
              </a:rPr>
              <a:t>Trees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484620" y="2209800"/>
            <a:ext cx="5457444" cy="3848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87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8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10128885" cy="26619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187325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95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want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build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system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10">
                <a:solidFill>
                  <a:srgbClr val="455F51"/>
                </a:solidFill>
                <a:latin typeface="Arial"/>
                <a:cs typeface="Arial"/>
              </a:rPr>
              <a:t>filter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out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resumes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based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historical 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hiring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95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have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database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some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important attributes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job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candidates, 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know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which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ones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were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hired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which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ones</a:t>
            </a:r>
            <a:r>
              <a:rPr sz="2800" spc="-31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weren’t</a:t>
            </a:r>
            <a:endParaRPr sz="2800">
              <a:latin typeface="Arial"/>
              <a:cs typeface="Arial"/>
            </a:endParaRPr>
          </a:p>
          <a:p>
            <a:pPr marL="268605" marR="20193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95">
                <a:solidFill>
                  <a:srgbClr val="455F51"/>
                </a:solidFill>
                <a:latin typeface="Arial"/>
                <a:cs typeface="Arial"/>
              </a:rPr>
              <a:t>You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train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decision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tree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this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data,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arrive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at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system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predicting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whether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candidate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will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get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hired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based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55">
                <a:solidFill>
                  <a:srgbClr val="455F51"/>
                </a:solidFill>
                <a:latin typeface="Arial"/>
                <a:cs typeface="Arial"/>
              </a:rPr>
              <a:t>it!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462026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10">
                <a:solidFill>
                  <a:srgbClr val="455F51"/>
                </a:solidFill>
                <a:latin typeface="Arial"/>
                <a:cs typeface="Arial"/>
              </a:rPr>
              <a:t>Decision </a:t>
            </a:r>
            <a:r>
              <a:rPr sz="4000" b="0" spc="-305">
                <a:solidFill>
                  <a:srgbClr val="455F51"/>
                </a:solidFill>
                <a:latin typeface="Arial"/>
                <a:cs typeface="Arial"/>
              </a:rPr>
              <a:t>Tree</a:t>
            </a:r>
            <a:r>
              <a:rPr sz="4000" b="0" spc="-2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10">
                <a:solidFill>
                  <a:srgbClr val="455F51"/>
                </a:solidFill>
                <a:latin typeface="Arial"/>
                <a:cs typeface="Arial"/>
              </a:rPr>
              <a:t>example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88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89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604964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85">
                <a:solidFill>
                  <a:srgbClr val="455F51"/>
                </a:solidFill>
                <a:latin typeface="Arial"/>
                <a:cs typeface="Arial"/>
              </a:rPr>
              <a:t>Totally </a:t>
            </a:r>
            <a:r>
              <a:rPr sz="4000" b="0" spc="-195">
                <a:solidFill>
                  <a:srgbClr val="455F51"/>
                </a:solidFill>
                <a:latin typeface="Arial"/>
                <a:cs typeface="Arial"/>
              </a:rPr>
              <a:t>Fabricated </a:t>
            </a:r>
            <a:r>
              <a:rPr sz="4000" b="0" spc="-130">
                <a:solidFill>
                  <a:srgbClr val="455F51"/>
                </a:solidFill>
                <a:latin typeface="Arial"/>
                <a:cs typeface="Arial"/>
              </a:rPr>
              <a:t>Hiring</a:t>
            </a:r>
            <a:r>
              <a:rPr sz="4000" b="0" spc="-3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29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endParaRPr sz="4000">
              <a:latin typeface="Arial"/>
              <a:cs typeface="Arial"/>
            </a:endParaRP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604837" y="3079495"/>
          <a:ext cx="10970893" cy="26003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22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22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22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22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22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221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122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8539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24839">
                <a:tc>
                  <a:txBody>
                    <a:bodyPr vert="horz" wrap="square"/>
                    <a:lstStyle/>
                    <a:p>
                      <a:pPr marL="38100" marR="204470">
                        <a:lnSpc>
                          <a:spcPct val="100000"/>
                        </a:lnSpc>
                        <a:spcBef>
                          <a:spcPts val="185"/>
                        </a:spcBef>
                      </a:pPr>
                      <a:r>
                        <a:rPr sz="1800" b="1" spc="-5">
                          <a:latin typeface="Carlito"/>
                          <a:cs typeface="Carlito"/>
                        </a:rPr>
                        <a:t>C</a:t>
                      </a:r>
                      <a:r>
                        <a:rPr sz="1800" b="1" spc="-10">
                          <a:latin typeface="Carlito"/>
                          <a:cs typeface="Carlito"/>
                        </a:rPr>
                        <a:t>a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ndi</a:t>
                      </a:r>
                      <a:r>
                        <a:rPr sz="1800" b="1" spc="5">
                          <a:latin typeface="Carlito"/>
                          <a:cs typeface="Carlito"/>
                        </a:rPr>
                        <a:t>d</a:t>
                      </a:r>
                      <a:r>
                        <a:rPr sz="1800" b="1" spc="-15">
                          <a:latin typeface="Carlito"/>
                          <a:cs typeface="Carlito"/>
                        </a:rPr>
                        <a:t>a</a:t>
                      </a:r>
                      <a:r>
                        <a:rPr sz="1800" b="1" spc="-25">
                          <a:latin typeface="Carlito"/>
                          <a:cs typeface="Carlito"/>
                        </a:rPr>
                        <a:t>t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e  ID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2349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 marR="126364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 b="1" spc="-35">
                          <a:latin typeface="Carlito"/>
                          <a:cs typeface="Carlito"/>
                        </a:rPr>
                        <a:t>Years  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Exp</a:t>
                      </a:r>
                      <a:r>
                        <a:rPr sz="1800" b="1" spc="5">
                          <a:latin typeface="Carlito"/>
                          <a:cs typeface="Carlito"/>
                        </a:rPr>
                        <a:t>e</a:t>
                      </a:r>
                      <a:r>
                        <a:rPr sz="1800" b="1" spc="-5">
                          <a:latin typeface="Carlito"/>
                          <a:cs typeface="Carlito"/>
                        </a:rPr>
                        <a:t>ri</a:t>
                      </a:r>
                      <a:r>
                        <a:rPr sz="1800" b="1" spc="-10">
                          <a:latin typeface="Carlito"/>
                          <a:cs typeface="Carlito"/>
                        </a:rPr>
                        <a:t>e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n</a:t>
                      </a:r>
                      <a:r>
                        <a:rPr sz="1800" b="1" spc="-10">
                          <a:latin typeface="Carlito"/>
                          <a:cs typeface="Carlito"/>
                        </a:rPr>
                        <a:t>c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e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1275"/>
                        </a:spcBef>
                      </a:pPr>
                      <a:r>
                        <a:rPr sz="1800" b="1" spc="-5">
                          <a:latin typeface="Carlito"/>
                          <a:cs typeface="Carlito"/>
                        </a:rPr>
                        <a:t>Employed?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1619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 marR="174625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 b="1" spc="-10">
                          <a:latin typeface="Carlito"/>
                          <a:cs typeface="Carlito"/>
                        </a:rPr>
                        <a:t>Previous  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e</a:t>
                      </a:r>
                      <a:r>
                        <a:rPr sz="1800" b="1" spc="-5">
                          <a:latin typeface="Carlito"/>
                          <a:cs typeface="Carlito"/>
                        </a:rPr>
                        <a:t>m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pl</a:t>
                      </a:r>
                      <a:r>
                        <a:rPr sz="1800" b="1" spc="-10">
                          <a:latin typeface="Carlito"/>
                          <a:cs typeface="Carlito"/>
                        </a:rPr>
                        <a:t>o</a:t>
                      </a:r>
                      <a:r>
                        <a:rPr sz="1800" b="1" spc="-25">
                          <a:latin typeface="Carlito"/>
                          <a:cs typeface="Carlito"/>
                        </a:rPr>
                        <a:t>y</a:t>
                      </a:r>
                      <a:r>
                        <a:rPr sz="1800" b="1" spc="-10">
                          <a:latin typeface="Carlito"/>
                          <a:cs typeface="Carlito"/>
                        </a:rPr>
                        <a:t>e</a:t>
                      </a:r>
                      <a:r>
                        <a:rPr sz="1800" b="1" spc="-30">
                          <a:latin typeface="Carlito"/>
                          <a:cs typeface="Carlito"/>
                        </a:rPr>
                        <a:t>r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s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 marR="22606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 b="1" spc="-10">
                          <a:latin typeface="Carlito"/>
                          <a:cs typeface="Carlito"/>
                        </a:rPr>
                        <a:t>Level 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of  </a:t>
                      </a:r>
                      <a:r>
                        <a:rPr sz="1800" b="1" spc="-30">
                          <a:latin typeface="Carlito"/>
                          <a:cs typeface="Carlito"/>
                        </a:rPr>
                        <a:t>E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du</a:t>
                      </a:r>
                      <a:r>
                        <a:rPr sz="1800" b="1" spc="-10">
                          <a:latin typeface="Carlito"/>
                          <a:cs typeface="Carlito"/>
                        </a:rPr>
                        <a:t>c</a:t>
                      </a:r>
                      <a:r>
                        <a:rPr sz="1800" b="1" spc="-15">
                          <a:latin typeface="Carlito"/>
                          <a:cs typeface="Carlito"/>
                        </a:rPr>
                        <a:t>a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ti</a:t>
                      </a:r>
                      <a:r>
                        <a:rPr sz="1800" b="1" spc="-10">
                          <a:latin typeface="Carlito"/>
                          <a:cs typeface="Carlito"/>
                        </a:rPr>
                        <a:t>o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n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 marR="422909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 b="1" spc="-160">
                          <a:latin typeface="Carlito"/>
                          <a:cs typeface="Carlito"/>
                        </a:rPr>
                        <a:t>T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o</a:t>
                      </a:r>
                      <a:r>
                        <a:rPr sz="1800" b="1" spc="5">
                          <a:latin typeface="Carlito"/>
                          <a:cs typeface="Carlito"/>
                        </a:rPr>
                        <a:t>p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-ti</a:t>
                      </a:r>
                      <a:r>
                        <a:rPr sz="1800" b="1" spc="5">
                          <a:latin typeface="Carlito"/>
                          <a:cs typeface="Carlito"/>
                        </a:rPr>
                        <a:t>e</a:t>
                      </a:r>
                      <a:r>
                        <a:rPr sz="1800" b="1">
                          <a:latin typeface="Carlito"/>
                          <a:cs typeface="Carlito"/>
                        </a:rPr>
                        <a:t>r  school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1275"/>
                        </a:spcBef>
                      </a:pPr>
                      <a:r>
                        <a:rPr sz="1800" b="1" spc="-10">
                          <a:latin typeface="Carlito"/>
                          <a:cs typeface="Carlito"/>
                        </a:rPr>
                        <a:t>Interned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1619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1275"/>
                        </a:spcBef>
                      </a:pPr>
                      <a:r>
                        <a:rPr sz="1800" b="1" spc="-10">
                          <a:latin typeface="Carlito"/>
                          <a:cs typeface="Carlito"/>
                        </a:rPr>
                        <a:t>Hired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16192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12700">
                      <a:solidFill>
                        <a:srgbClr val="000000"/>
                      </a:solidFill>
                      <a:prstDash val="solid"/>
                    </a:lnR>
                    <a:lnT w="12700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19"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 b="1">
                          <a:latin typeface="Carlito"/>
                          <a:cs typeface="Carlito"/>
                        </a:rPr>
                        <a:t>0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 spc="-95">
                          <a:latin typeface="Arial"/>
                          <a:cs typeface="Arial"/>
                        </a:rPr>
                        <a:t>10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4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195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476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393"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 b="1">
                          <a:latin typeface="Carlito"/>
                          <a:cs typeface="Carlito"/>
                        </a:rPr>
                        <a:t>1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646"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 b="1">
                          <a:latin typeface="Carlito"/>
                          <a:cs typeface="Carlito"/>
                        </a:rPr>
                        <a:t>2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7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6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20"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 b="1">
                          <a:latin typeface="Carlito"/>
                          <a:cs typeface="Carlito"/>
                        </a:rPr>
                        <a:t>3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2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19"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 b="1">
                          <a:latin typeface="Carlito"/>
                          <a:cs typeface="Carlito"/>
                        </a:rPr>
                        <a:t>4</a:t>
                      </a:r>
                      <a:endParaRPr sz="1800">
                        <a:latin typeface="Carlito"/>
                        <a:cs typeface="Carlito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 spc="-95">
                          <a:latin typeface="Arial"/>
                          <a:cs typeface="Arial"/>
                        </a:rPr>
                        <a:t>20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10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2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2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1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 vert="horz" wrap="square"/>
                    <a:lstStyle/>
                    <a:p>
                      <a:pPr marL="387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1800">
                          <a:latin typeface="Arial"/>
                          <a:cs typeface="Arial"/>
                        </a:rPr>
                        <a:t>0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2540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89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9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5922645" cy="351155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5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mixture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numerical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categorical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Categorical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204">
                <a:solidFill>
                  <a:srgbClr val="455F51"/>
                </a:solidFill>
                <a:latin typeface="Arial"/>
                <a:cs typeface="Arial"/>
              </a:rPr>
              <a:t>has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mathematical 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meaning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Example: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movie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ratings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1-5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70">
                <a:solidFill>
                  <a:srgbClr val="455F51"/>
                </a:solidFill>
                <a:latin typeface="Arial"/>
                <a:cs typeface="Arial"/>
              </a:rPr>
              <a:t>scale.</a:t>
            </a:r>
            <a:endParaRPr sz="28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Ratings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must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be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1, 2, 3, 4,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or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5</a:t>
            </a:r>
            <a:endParaRPr sz="2600">
              <a:latin typeface="Arial"/>
              <a:cs typeface="Arial"/>
            </a:endParaRPr>
          </a:p>
          <a:p>
            <a:pPr marL="561340" marR="413384" indent="-247650">
              <a:lnSpc>
                <a:spcPct val="100000"/>
              </a:lnSpc>
              <a:spcBef>
                <a:spcPts val="30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But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these 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values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have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mathematical 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meaning; 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1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means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it’s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worse</a:t>
            </a:r>
            <a:r>
              <a:rPr sz="2600" spc="-2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movie 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than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a</a:t>
            </a:r>
            <a:r>
              <a:rPr sz="2600" spc="-2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2.</a:t>
            </a:r>
            <a:endParaRPr sz="26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153225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465">
                <a:solidFill>
                  <a:srgbClr val="455F51"/>
                </a:solidFill>
                <a:latin typeface="Arial"/>
                <a:cs typeface="Arial"/>
              </a:rPr>
              <a:t>O</a:t>
            </a:r>
            <a:r>
              <a:rPr sz="4000" b="0" spc="-15">
                <a:solidFill>
                  <a:srgbClr val="455F51"/>
                </a:solidFill>
                <a:latin typeface="Arial"/>
                <a:cs typeface="Arial"/>
              </a:rPr>
              <a:t>r</a:t>
            </a:r>
            <a:r>
              <a:rPr sz="4000" b="0" spc="-114">
                <a:solidFill>
                  <a:srgbClr val="455F51"/>
                </a:solidFill>
                <a:latin typeface="Arial"/>
                <a:cs typeface="Arial"/>
              </a:rPr>
              <a:t>dinal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863840" y="2048255"/>
            <a:ext cx="3066288" cy="337566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9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90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1001395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85">
                <a:solidFill>
                  <a:srgbClr val="455F51"/>
                </a:solidFill>
                <a:latin typeface="Arial"/>
                <a:cs typeface="Arial"/>
              </a:rPr>
              <a:t>Totally </a:t>
            </a:r>
            <a:r>
              <a:rPr sz="4000" b="0" spc="-195">
                <a:solidFill>
                  <a:srgbClr val="455F51"/>
                </a:solidFill>
                <a:latin typeface="Arial"/>
                <a:cs typeface="Arial"/>
              </a:rPr>
              <a:t>Fabricated </a:t>
            </a: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Should-I-Hire-This-Person</a:t>
            </a:r>
            <a:r>
              <a:rPr sz="4000" b="0" spc="-2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305">
                <a:solidFill>
                  <a:srgbClr val="455F51"/>
                </a:solidFill>
                <a:latin typeface="Arial"/>
                <a:cs typeface="Arial"/>
              </a:rPr>
              <a:t>Tree</a:t>
            </a:r>
            <a:endParaRPr sz="4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451603" y="2065020"/>
            <a:ext cx="2054860" cy="885825"/>
          </a:xfrm>
          <a:prstGeom prst="rect">
            <a:avLst/>
          </a:prstGeom>
          <a:solidFill>
            <a:srgbClr val="99CA38"/>
          </a:solidFill>
          <a:ln w="12192">
            <a:solidFill>
              <a:srgbClr val="6E9425"/>
            </a:solidFill>
          </a:ln>
        </p:spPr>
        <p:txBody>
          <a:bodyPr vert="horz" wrap="square" lIns="0" tIns="571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45"/>
              </a:spcBef>
            </a:pPr>
            <a:endParaRPr sz="1950">
              <a:latin typeface="Times New Roman"/>
              <a:cs typeface="Times New Roman"/>
            </a:endParaRPr>
          </a:p>
          <a:p>
            <a:pPr marL="179705">
              <a:lnSpc>
                <a:spcPct val="100000"/>
              </a:lnSpc>
            </a:pPr>
            <a:r>
              <a:rPr sz="1800" spc="-90">
                <a:solidFill>
                  <a:srgbClr val="FFFFFF"/>
                </a:solidFill>
                <a:latin typeface="Arial"/>
                <a:cs typeface="Arial"/>
              </a:rPr>
              <a:t>Did </a:t>
            </a:r>
            <a:r>
              <a:rPr sz="1800" spc="-100">
                <a:solidFill>
                  <a:srgbClr val="FFFFFF"/>
                </a:solidFill>
                <a:latin typeface="Arial"/>
                <a:cs typeface="Arial"/>
              </a:rPr>
              <a:t>an </a:t>
            </a:r>
            <a:r>
              <a:rPr sz="1800" spc="-55">
                <a:solidFill>
                  <a:srgbClr val="FFFFFF"/>
                </a:solidFill>
                <a:latin typeface="Arial"/>
                <a:cs typeface="Arial"/>
              </a:rPr>
              <a:t>internship?</a:t>
            </a:r>
            <a:endParaRPr sz="18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529584" y="3241548"/>
            <a:ext cx="2054860" cy="883919"/>
          </a:xfrm>
          <a:prstGeom prst="rect">
            <a:avLst/>
          </a:prstGeom>
          <a:solidFill>
            <a:srgbClr val="99CA38"/>
          </a:solidFill>
          <a:ln w="12192">
            <a:solidFill>
              <a:srgbClr val="6E9425"/>
            </a:solidFill>
          </a:ln>
        </p:spPr>
        <p:txBody>
          <a:bodyPr vert="horz" wrap="square" lIns="0" tIns="153035" rIns="0" bIns="0" rtlCol="0">
            <a:spAutoFit/>
          </a:bodyPr>
          <a:lstStyle/>
          <a:p>
            <a:pPr marL="511809" marR="505459" indent="83820">
              <a:lnSpc>
                <a:spcPct val="100000"/>
              </a:lnSpc>
              <a:spcBef>
                <a:spcPts val="1205"/>
              </a:spcBef>
            </a:pPr>
            <a:r>
              <a:rPr sz="1800" spc="-60">
                <a:solidFill>
                  <a:srgbClr val="FFFFFF"/>
                </a:solidFill>
                <a:latin typeface="Arial"/>
                <a:cs typeface="Arial"/>
              </a:rPr>
              <a:t>Currently  </a:t>
            </a:r>
            <a:r>
              <a:rPr sz="1800" spc="-80">
                <a:solidFill>
                  <a:srgbClr val="FFFFFF"/>
                </a:solidFill>
                <a:latin typeface="Arial"/>
                <a:cs typeface="Arial"/>
              </a:rPr>
              <a:t>em</a:t>
            </a:r>
            <a:r>
              <a:rPr sz="1800" spc="-6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1800" spc="5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1800" spc="-7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1800" spc="-110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sz="1800" spc="-85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800" spc="-8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1800" spc="-170">
                <a:solidFill>
                  <a:srgbClr val="FFFFFF"/>
                </a:solidFill>
                <a:latin typeface="Arial"/>
                <a:cs typeface="Arial"/>
              </a:rPr>
              <a:t>?</a:t>
            </a:r>
            <a:endParaRPr sz="18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503932" y="4416552"/>
            <a:ext cx="2052955" cy="883919"/>
          </a:xfrm>
          <a:prstGeom prst="rect">
            <a:avLst/>
          </a:prstGeom>
          <a:solidFill>
            <a:srgbClr val="99CA38"/>
          </a:solidFill>
          <a:ln w="12192">
            <a:solidFill>
              <a:srgbClr val="6E9425"/>
            </a:solidFill>
          </a:ln>
        </p:spPr>
        <p:txBody>
          <a:bodyPr vert="horz" wrap="square" lIns="0" tIns="153670" rIns="0" bIns="0" rtlCol="0">
            <a:spAutoFit/>
          </a:bodyPr>
          <a:lstStyle/>
          <a:p>
            <a:pPr marL="531495" marR="135890" indent="-396240">
              <a:lnSpc>
                <a:spcPct val="100000"/>
              </a:lnSpc>
              <a:spcBef>
                <a:spcPts val="1210"/>
              </a:spcBef>
            </a:pPr>
            <a:r>
              <a:rPr sz="1800" spc="-185">
                <a:solidFill>
                  <a:srgbClr val="FFFFFF"/>
                </a:solidFill>
                <a:latin typeface="Arial"/>
                <a:cs typeface="Arial"/>
              </a:rPr>
              <a:t>Less </a:t>
            </a:r>
            <a:r>
              <a:rPr sz="1800" spc="-40">
                <a:solidFill>
                  <a:srgbClr val="FFFFFF"/>
                </a:solidFill>
                <a:latin typeface="Arial"/>
                <a:cs typeface="Arial"/>
              </a:rPr>
              <a:t>than </a:t>
            </a:r>
            <a:r>
              <a:rPr sz="1800" spc="-75">
                <a:solidFill>
                  <a:srgbClr val="FFFFFF"/>
                </a:solidFill>
                <a:latin typeface="Arial"/>
                <a:cs typeface="Arial"/>
              </a:rPr>
              <a:t>one</a:t>
            </a:r>
            <a:r>
              <a:rPr sz="1800" spc="-10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spc="-20">
                <a:solidFill>
                  <a:srgbClr val="FFFFFF"/>
                </a:solidFill>
                <a:latin typeface="Arial"/>
                <a:cs typeface="Arial"/>
              </a:rPr>
              <a:t>prior  </a:t>
            </a:r>
            <a:r>
              <a:rPr sz="1800" spc="-75">
                <a:solidFill>
                  <a:srgbClr val="FFFFFF"/>
                </a:solidFill>
                <a:latin typeface="Arial"/>
                <a:cs typeface="Arial"/>
              </a:rPr>
              <a:t>employer?</a:t>
            </a:r>
            <a:endParaRPr sz="1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76755" y="5591555"/>
            <a:ext cx="2052955" cy="885825"/>
          </a:xfrm>
          <a:prstGeom prst="rect">
            <a:avLst/>
          </a:prstGeom>
          <a:solidFill>
            <a:srgbClr val="99CA38"/>
          </a:solidFill>
          <a:ln w="12192">
            <a:solidFill>
              <a:srgbClr val="6E9425"/>
            </a:solidFill>
          </a:ln>
        </p:spPr>
        <p:txBody>
          <a:bodyPr vert="horz" wrap="square" lIns="0" tIns="15430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215"/>
              </a:spcBef>
            </a:pPr>
            <a:r>
              <a:rPr sz="1800" spc="-55">
                <a:solidFill>
                  <a:srgbClr val="FFFFFF"/>
                </a:solidFill>
                <a:latin typeface="Arial"/>
                <a:cs typeface="Arial"/>
              </a:rPr>
              <a:t>Attended </a:t>
            </a:r>
            <a:r>
              <a:rPr sz="1800" spc="-14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800" spc="-15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800" spc="-10">
                <a:solidFill>
                  <a:srgbClr val="FFFFFF"/>
                </a:solidFill>
                <a:latin typeface="Arial"/>
                <a:cs typeface="Arial"/>
              </a:rPr>
              <a:t>top-tier</a:t>
            </a:r>
            <a:endParaRPr sz="18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1800" spc="-100">
                <a:solidFill>
                  <a:srgbClr val="FFFFFF"/>
                </a:solidFill>
                <a:latin typeface="Arial"/>
                <a:cs typeface="Arial"/>
              </a:rPr>
              <a:t>school?</a:t>
            </a:r>
            <a:endParaRPr sz="1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556760" y="2944367"/>
            <a:ext cx="1948814" cy="313055"/>
          </a:xfrm>
          <a:custGeom>
            <a:rect l="l" t="t" r="r" b="b"/>
            <a:pathLst>
              <a:path w="1948814" h="313054">
                <a:moveTo>
                  <a:pt x="1948815" y="297180"/>
                </a:moveTo>
                <a:lnTo>
                  <a:pt x="1936572" y="286004"/>
                </a:lnTo>
                <a:lnTo>
                  <a:pt x="1885950" y="239776"/>
                </a:lnTo>
                <a:lnTo>
                  <a:pt x="1877288" y="270230"/>
                </a:lnTo>
                <a:lnTo>
                  <a:pt x="923798" y="0"/>
                </a:lnTo>
                <a:lnTo>
                  <a:pt x="921956" y="6311"/>
                </a:lnTo>
                <a:lnTo>
                  <a:pt x="919988" y="0"/>
                </a:lnTo>
                <a:lnTo>
                  <a:pt x="70751" y="268224"/>
                </a:lnTo>
                <a:lnTo>
                  <a:pt x="61214" y="237871"/>
                </a:lnTo>
                <a:lnTo>
                  <a:pt x="0" y="297180"/>
                </a:lnTo>
                <a:lnTo>
                  <a:pt x="84074" y="310515"/>
                </a:lnTo>
                <a:lnTo>
                  <a:pt x="75755" y="284099"/>
                </a:lnTo>
                <a:lnTo>
                  <a:pt x="74549" y="280289"/>
                </a:lnTo>
                <a:lnTo>
                  <a:pt x="922108" y="12725"/>
                </a:lnTo>
                <a:lnTo>
                  <a:pt x="1873796" y="282524"/>
                </a:lnTo>
                <a:lnTo>
                  <a:pt x="1865122" y="313055"/>
                </a:lnTo>
                <a:lnTo>
                  <a:pt x="1948815" y="297180"/>
                </a:lnTo>
                <a:close/>
              </a:path>
            </a:pathLst>
          </a:custGeom>
          <a:solidFill>
            <a:srgbClr val="99CA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531233" y="2898140"/>
            <a:ext cx="20262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15770"/>
              </a:tabLst>
            </a:pPr>
            <a:r>
              <a:rPr sz="2700" spc="-142" baseline="1543">
                <a:latin typeface="Arial"/>
                <a:cs typeface="Arial"/>
              </a:rPr>
              <a:t>No	</a:t>
            </a:r>
            <a:r>
              <a:rPr sz="1800" spc="-459">
                <a:latin typeface="Arial"/>
                <a:cs typeface="Arial"/>
              </a:rPr>
              <a:t>Y</a:t>
            </a:r>
            <a:r>
              <a:rPr sz="1800" spc="-155">
                <a:latin typeface="Arial"/>
                <a:cs typeface="Arial"/>
              </a:rPr>
              <a:t>es</a:t>
            </a:r>
            <a:endParaRPr sz="18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587496" y="4120895"/>
            <a:ext cx="1948814" cy="313055"/>
          </a:xfrm>
          <a:custGeom>
            <a:rect l="l" t="t" r="r" b="b"/>
            <a:pathLst>
              <a:path w="1948814" h="313054">
                <a:moveTo>
                  <a:pt x="1948815" y="297180"/>
                </a:moveTo>
                <a:lnTo>
                  <a:pt x="1936572" y="286004"/>
                </a:lnTo>
                <a:lnTo>
                  <a:pt x="1885950" y="239776"/>
                </a:lnTo>
                <a:lnTo>
                  <a:pt x="1877288" y="270230"/>
                </a:lnTo>
                <a:lnTo>
                  <a:pt x="923798" y="0"/>
                </a:lnTo>
                <a:lnTo>
                  <a:pt x="921956" y="6311"/>
                </a:lnTo>
                <a:lnTo>
                  <a:pt x="919988" y="0"/>
                </a:lnTo>
                <a:lnTo>
                  <a:pt x="70751" y="268224"/>
                </a:lnTo>
                <a:lnTo>
                  <a:pt x="61214" y="237871"/>
                </a:lnTo>
                <a:lnTo>
                  <a:pt x="0" y="297180"/>
                </a:lnTo>
                <a:lnTo>
                  <a:pt x="84074" y="310515"/>
                </a:lnTo>
                <a:lnTo>
                  <a:pt x="75755" y="284099"/>
                </a:lnTo>
                <a:lnTo>
                  <a:pt x="74549" y="280289"/>
                </a:lnTo>
                <a:lnTo>
                  <a:pt x="922108" y="12725"/>
                </a:lnTo>
                <a:lnTo>
                  <a:pt x="1873796" y="282524"/>
                </a:lnTo>
                <a:lnTo>
                  <a:pt x="1865122" y="313055"/>
                </a:lnTo>
                <a:lnTo>
                  <a:pt x="1948815" y="297180"/>
                </a:lnTo>
                <a:close/>
              </a:path>
            </a:pathLst>
          </a:custGeom>
          <a:solidFill>
            <a:srgbClr val="99CA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3562350" y="4074921"/>
            <a:ext cx="20262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15770"/>
              </a:tabLst>
            </a:pPr>
            <a:r>
              <a:rPr sz="2700" spc="-142" baseline="1543">
                <a:latin typeface="Arial"/>
                <a:cs typeface="Arial"/>
              </a:rPr>
              <a:t>No	</a:t>
            </a:r>
            <a:r>
              <a:rPr sz="1800" spc="-459">
                <a:latin typeface="Arial"/>
                <a:cs typeface="Arial"/>
              </a:rPr>
              <a:t>Y</a:t>
            </a:r>
            <a:r>
              <a:rPr sz="1800" spc="-155">
                <a:latin typeface="Arial"/>
                <a:cs typeface="Arial"/>
              </a:rPr>
              <a:t>es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581656" y="5292851"/>
            <a:ext cx="1948814" cy="313055"/>
          </a:xfrm>
          <a:custGeom>
            <a:rect l="l" t="t" r="r" b="b"/>
            <a:pathLst>
              <a:path w="1948814" h="313054">
                <a:moveTo>
                  <a:pt x="1948815" y="297154"/>
                </a:moveTo>
                <a:lnTo>
                  <a:pt x="1936597" y="286004"/>
                </a:lnTo>
                <a:lnTo>
                  <a:pt x="1885950" y="239776"/>
                </a:lnTo>
                <a:lnTo>
                  <a:pt x="1877288" y="270230"/>
                </a:lnTo>
                <a:lnTo>
                  <a:pt x="923798" y="0"/>
                </a:lnTo>
                <a:lnTo>
                  <a:pt x="921956" y="6311"/>
                </a:lnTo>
                <a:lnTo>
                  <a:pt x="919988" y="0"/>
                </a:lnTo>
                <a:lnTo>
                  <a:pt x="70751" y="268224"/>
                </a:lnTo>
                <a:lnTo>
                  <a:pt x="61214" y="237871"/>
                </a:lnTo>
                <a:lnTo>
                  <a:pt x="0" y="297154"/>
                </a:lnTo>
                <a:lnTo>
                  <a:pt x="84074" y="310540"/>
                </a:lnTo>
                <a:lnTo>
                  <a:pt x="75755" y="284099"/>
                </a:lnTo>
                <a:lnTo>
                  <a:pt x="74549" y="280289"/>
                </a:lnTo>
                <a:lnTo>
                  <a:pt x="922108" y="12725"/>
                </a:lnTo>
                <a:lnTo>
                  <a:pt x="1873783" y="282524"/>
                </a:lnTo>
                <a:lnTo>
                  <a:pt x="1865122" y="313029"/>
                </a:lnTo>
                <a:lnTo>
                  <a:pt x="1948815" y="297154"/>
                </a:lnTo>
                <a:close/>
              </a:path>
            </a:pathLst>
          </a:custGeom>
          <a:solidFill>
            <a:srgbClr val="99CA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556510" y="5248147"/>
            <a:ext cx="20262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15770"/>
              </a:tabLst>
            </a:pPr>
            <a:r>
              <a:rPr sz="2700" spc="-142" baseline="1543">
                <a:latin typeface="Arial"/>
                <a:cs typeface="Arial"/>
              </a:rPr>
              <a:t>No	</a:t>
            </a:r>
            <a:r>
              <a:rPr sz="1800" spc="-459">
                <a:latin typeface="Arial"/>
                <a:cs typeface="Arial"/>
              </a:rPr>
              <a:t>Y</a:t>
            </a:r>
            <a:r>
              <a:rPr sz="1800" spc="-155">
                <a:latin typeface="Arial"/>
                <a:cs typeface="Arial"/>
              </a:rPr>
              <a:t>es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556004" y="6472415"/>
            <a:ext cx="1948814" cy="313055"/>
          </a:xfrm>
          <a:custGeom>
            <a:rect l="l" t="t" r="r" b="b"/>
            <a:pathLst>
              <a:path w="1948814" h="313054">
                <a:moveTo>
                  <a:pt x="1948815" y="297167"/>
                </a:moveTo>
                <a:lnTo>
                  <a:pt x="1936546" y="285965"/>
                </a:lnTo>
                <a:lnTo>
                  <a:pt x="1885950" y="239725"/>
                </a:lnTo>
                <a:lnTo>
                  <a:pt x="1877263" y="270281"/>
                </a:lnTo>
                <a:lnTo>
                  <a:pt x="923798" y="0"/>
                </a:lnTo>
                <a:lnTo>
                  <a:pt x="921956" y="6324"/>
                </a:lnTo>
                <a:lnTo>
                  <a:pt x="919988" y="50"/>
                </a:lnTo>
                <a:lnTo>
                  <a:pt x="70739" y="268185"/>
                </a:lnTo>
                <a:lnTo>
                  <a:pt x="61214" y="237896"/>
                </a:lnTo>
                <a:lnTo>
                  <a:pt x="0" y="297167"/>
                </a:lnTo>
                <a:lnTo>
                  <a:pt x="84061" y="310565"/>
                </a:lnTo>
                <a:lnTo>
                  <a:pt x="75742" y="284111"/>
                </a:lnTo>
                <a:lnTo>
                  <a:pt x="74549" y="280301"/>
                </a:lnTo>
                <a:lnTo>
                  <a:pt x="922020" y="12725"/>
                </a:lnTo>
                <a:lnTo>
                  <a:pt x="1873796" y="282486"/>
                </a:lnTo>
                <a:lnTo>
                  <a:pt x="1865122" y="313042"/>
                </a:lnTo>
                <a:lnTo>
                  <a:pt x="1948815" y="297167"/>
                </a:lnTo>
                <a:close/>
              </a:path>
            </a:pathLst>
          </a:custGeom>
          <a:solidFill>
            <a:srgbClr val="99CA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529588" y="6427723"/>
            <a:ext cx="20262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715770"/>
              </a:tabLst>
            </a:pPr>
            <a:r>
              <a:rPr sz="2700" spc="-142" baseline="1543">
                <a:latin typeface="Arial"/>
                <a:cs typeface="Arial"/>
              </a:rPr>
              <a:t>No	</a:t>
            </a:r>
            <a:r>
              <a:rPr sz="1800" spc="-459">
                <a:latin typeface="Arial"/>
                <a:cs typeface="Arial"/>
              </a:rPr>
              <a:t>Y</a:t>
            </a:r>
            <a:r>
              <a:rPr sz="1800" spc="-155">
                <a:latin typeface="Arial"/>
                <a:cs typeface="Arial"/>
              </a:rPr>
              <a:t>es</a:t>
            </a:r>
            <a:endParaRPr sz="18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46493" y="3259582"/>
            <a:ext cx="4730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90">
                <a:latin typeface="Arial"/>
                <a:cs typeface="Arial"/>
              </a:rPr>
              <a:t>H</a:t>
            </a:r>
            <a:r>
              <a:rPr sz="1800" spc="5">
                <a:latin typeface="Arial"/>
                <a:cs typeface="Arial"/>
              </a:rPr>
              <a:t>i</a:t>
            </a:r>
            <a:r>
              <a:rPr sz="1800">
                <a:latin typeface="Arial"/>
                <a:cs typeface="Arial"/>
              </a:rPr>
              <a:t>r</a:t>
            </a:r>
            <a:r>
              <a:rPr sz="1800" spc="-105">
                <a:latin typeface="Arial"/>
                <a:cs typeface="Arial"/>
              </a:rPr>
              <a:t>e</a:t>
            </a:r>
            <a:r>
              <a:rPr sz="1800">
                <a:latin typeface="Arial"/>
                <a:cs typeface="Arial"/>
              </a:rPr>
              <a:t>!</a:t>
            </a:r>
            <a:endParaRPr sz="18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663310" y="4336160"/>
            <a:ext cx="4730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90">
                <a:latin typeface="Arial"/>
                <a:cs typeface="Arial"/>
              </a:rPr>
              <a:t>H</a:t>
            </a:r>
            <a:r>
              <a:rPr sz="1800" spc="5">
                <a:latin typeface="Arial"/>
                <a:cs typeface="Arial"/>
              </a:rPr>
              <a:t>i</a:t>
            </a:r>
            <a:r>
              <a:rPr sz="1800">
                <a:latin typeface="Arial"/>
                <a:cs typeface="Arial"/>
              </a:rPr>
              <a:t>r</a:t>
            </a:r>
            <a:r>
              <a:rPr sz="1800" spc="-105">
                <a:latin typeface="Arial"/>
                <a:cs typeface="Arial"/>
              </a:rPr>
              <a:t>e</a:t>
            </a:r>
            <a:r>
              <a:rPr sz="1800">
                <a:latin typeface="Arial"/>
                <a:cs typeface="Arial"/>
              </a:rPr>
              <a:t>!</a:t>
            </a:r>
            <a:endParaRPr sz="18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755516" y="6543852"/>
            <a:ext cx="4730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90">
                <a:latin typeface="Arial"/>
                <a:cs typeface="Arial"/>
              </a:rPr>
              <a:t>H</a:t>
            </a:r>
            <a:r>
              <a:rPr sz="1800" spc="5">
                <a:latin typeface="Arial"/>
                <a:cs typeface="Arial"/>
              </a:rPr>
              <a:t>i</a:t>
            </a:r>
            <a:r>
              <a:rPr sz="1800">
                <a:latin typeface="Arial"/>
                <a:cs typeface="Arial"/>
              </a:rPr>
              <a:t>r</a:t>
            </a:r>
            <a:r>
              <a:rPr sz="1800" spc="-105">
                <a:latin typeface="Arial"/>
                <a:cs typeface="Arial"/>
              </a:rPr>
              <a:t>e</a:t>
            </a:r>
            <a:r>
              <a:rPr sz="1800">
                <a:latin typeface="Arial"/>
                <a:cs typeface="Arial"/>
              </a:rPr>
              <a:t>!</a:t>
            </a:r>
            <a:endParaRPr sz="18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569714" y="5530697"/>
            <a:ext cx="10521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5">
                <a:latin typeface="Arial"/>
                <a:cs typeface="Arial"/>
              </a:rPr>
              <a:t>Don’t</a:t>
            </a:r>
            <a:r>
              <a:rPr sz="1800" spc="-125">
                <a:latin typeface="Arial"/>
                <a:cs typeface="Arial"/>
              </a:rPr>
              <a:t> </a:t>
            </a:r>
            <a:r>
              <a:rPr sz="1800" spc="-45">
                <a:latin typeface="Arial"/>
                <a:cs typeface="Arial"/>
              </a:rPr>
              <a:t>Hire!</a:t>
            </a:r>
            <a:endParaRPr sz="1800">
              <a:latin typeface="Arial"/>
              <a:cs typeface="Arial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95147" y="6543243"/>
            <a:ext cx="10521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35">
                <a:latin typeface="Arial"/>
                <a:cs typeface="Arial"/>
              </a:rPr>
              <a:t>Don’t</a:t>
            </a:r>
            <a:r>
              <a:rPr sz="1800" spc="-125">
                <a:latin typeface="Arial"/>
                <a:cs typeface="Arial"/>
              </a:rPr>
              <a:t> </a:t>
            </a:r>
            <a:r>
              <a:rPr sz="1800" spc="-45">
                <a:latin typeface="Arial"/>
                <a:cs typeface="Arial"/>
              </a:rPr>
              <a:t>Hire!</a:t>
            </a:r>
            <a:endParaRPr sz="1800">
              <a:latin typeface="Arial"/>
              <a:cs typeface="Arial"/>
            </a:endParaRPr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90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9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10291445" cy="31070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5080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At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each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step, </a:t>
            </a:r>
            <a:r>
              <a:rPr sz="2800" spc="-20">
                <a:solidFill>
                  <a:srgbClr val="455F51"/>
                </a:solidFill>
                <a:latin typeface="Arial"/>
                <a:cs typeface="Arial"/>
              </a:rPr>
              <a:t>find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20">
                <a:solidFill>
                  <a:srgbClr val="455F51"/>
                </a:solidFill>
                <a:latin typeface="Arial"/>
                <a:cs typeface="Arial"/>
              </a:rPr>
              <a:t>attribute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we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use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15">
                <a:solidFill>
                  <a:srgbClr val="455F51"/>
                </a:solidFill>
                <a:latin typeface="Arial"/>
                <a:cs typeface="Arial"/>
              </a:rPr>
              <a:t>partition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set</a:t>
            </a:r>
            <a:r>
              <a:rPr sz="2800" spc="-43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25">
                <a:solidFill>
                  <a:srgbClr val="455F51"/>
                </a:solidFill>
                <a:latin typeface="Arial"/>
                <a:cs typeface="Arial"/>
              </a:rPr>
              <a:t>to 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minimize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i="1" spc="-80">
                <a:solidFill>
                  <a:srgbClr val="455F51"/>
                </a:solidFill>
                <a:latin typeface="Arial"/>
                <a:cs typeface="Arial"/>
              </a:rPr>
              <a:t>entropy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at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next</a:t>
            </a:r>
            <a:r>
              <a:rPr sz="2800" spc="-3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step</a:t>
            </a:r>
            <a:endParaRPr sz="28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35">
                <a:solidFill>
                  <a:srgbClr val="455F51"/>
                </a:solidFill>
                <a:latin typeface="Arial"/>
                <a:cs typeface="Arial"/>
              </a:rPr>
              <a:t>Fancy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term for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this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simple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algorithm:</a:t>
            </a:r>
            <a:r>
              <a:rPr sz="2800" spc="-31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ID3</a:t>
            </a:r>
            <a:endParaRPr sz="2800">
              <a:latin typeface="Arial"/>
              <a:cs typeface="Arial"/>
            </a:endParaRPr>
          </a:p>
          <a:p>
            <a:pPr marL="268605" marR="54546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800" i="1" spc="-140">
                <a:solidFill>
                  <a:srgbClr val="455F51"/>
                </a:solidFill>
                <a:latin typeface="Arial"/>
                <a:cs typeface="Arial"/>
              </a:rPr>
              <a:t>greedy </a:t>
            </a:r>
            <a:r>
              <a:rPr sz="2800" i="1" spc="-55">
                <a:solidFill>
                  <a:srgbClr val="455F51"/>
                </a:solidFill>
                <a:latin typeface="Arial"/>
                <a:cs typeface="Arial"/>
              </a:rPr>
              <a:t>algorithm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800" spc="-265">
                <a:solidFill>
                  <a:srgbClr val="455F51"/>
                </a:solidFill>
                <a:latin typeface="Arial"/>
                <a:cs typeface="Arial"/>
              </a:rPr>
              <a:t>as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204">
                <a:solidFill>
                  <a:srgbClr val="455F51"/>
                </a:solidFill>
                <a:latin typeface="Arial"/>
                <a:cs typeface="Arial"/>
              </a:rPr>
              <a:t>goes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down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tree,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just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picks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decision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reduce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entropy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most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at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</a:t>
            </a:r>
            <a:r>
              <a:rPr sz="2800" spc="229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stage.</a:t>
            </a:r>
            <a:endParaRPr sz="28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might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not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actually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result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an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optimal</a:t>
            </a:r>
            <a:r>
              <a:rPr sz="2600" spc="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tree.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05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But </a:t>
            </a:r>
            <a:r>
              <a:rPr sz="2600" spc="10">
                <a:solidFill>
                  <a:srgbClr val="455F51"/>
                </a:solidFill>
                <a:latin typeface="Arial"/>
                <a:cs typeface="Arial"/>
              </a:rPr>
              <a:t>it</a:t>
            </a:r>
            <a:r>
              <a:rPr sz="2600" spc="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works.</a:t>
            </a:r>
            <a:endParaRPr sz="26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524700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4000" b="0" spc="-210">
                <a:solidFill>
                  <a:srgbClr val="455F51"/>
                </a:solidFill>
                <a:latin typeface="Arial"/>
                <a:cs typeface="Arial"/>
              </a:rPr>
              <a:t>Decision </a:t>
            </a:r>
            <a:r>
              <a:rPr sz="4000" b="0" spc="-330">
                <a:solidFill>
                  <a:srgbClr val="455F51"/>
                </a:solidFill>
                <a:latin typeface="Arial"/>
                <a:cs typeface="Arial"/>
              </a:rPr>
              <a:t>Trees</a:t>
            </a:r>
            <a:r>
              <a:rPr sz="4000" b="0" spc="-30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60">
                <a:solidFill>
                  <a:srgbClr val="455F51"/>
                </a:solidFill>
                <a:latin typeface="Arial"/>
                <a:cs typeface="Arial"/>
              </a:rPr>
              <a:t>Work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91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9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6625590" cy="42576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970915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Decision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trees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are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very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susceptible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overfitting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34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fight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this,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we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construct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several 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alternate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decision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trees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let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them</a:t>
            </a:r>
            <a:r>
              <a:rPr sz="2800" spc="-4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30">
                <a:solidFill>
                  <a:srgbClr val="455F51"/>
                </a:solidFill>
                <a:latin typeface="Arial"/>
                <a:cs typeface="Arial"/>
              </a:rPr>
              <a:t>“vote” 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final</a:t>
            </a:r>
            <a:r>
              <a:rPr sz="2800" spc="-29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classification</a:t>
            </a:r>
            <a:endParaRPr sz="2800">
              <a:latin typeface="Arial"/>
              <a:cs typeface="Arial"/>
            </a:endParaRPr>
          </a:p>
          <a:p>
            <a:pPr marL="561340" marR="146050" indent="-247650">
              <a:lnSpc>
                <a:spcPct val="10000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Randomly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re-sample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input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600" spc="-25">
                <a:solidFill>
                  <a:srgbClr val="455F51"/>
                </a:solidFill>
                <a:latin typeface="Arial"/>
                <a:cs typeface="Arial"/>
              </a:rPr>
              <a:t>for</a:t>
            </a:r>
            <a:r>
              <a:rPr sz="2600" spc="-2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each 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tree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(fancy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term </a:t>
            </a:r>
            <a:r>
              <a:rPr sz="2600" spc="-25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this: </a:t>
            </a:r>
            <a:r>
              <a:rPr sz="2600" i="1" spc="-55">
                <a:solidFill>
                  <a:srgbClr val="455F51"/>
                </a:solidFill>
                <a:latin typeface="Arial"/>
                <a:cs typeface="Arial"/>
              </a:rPr>
              <a:t>bootstrap  </a:t>
            </a:r>
            <a:r>
              <a:rPr sz="2600" i="1" spc="-70">
                <a:solidFill>
                  <a:srgbClr val="455F51"/>
                </a:solidFill>
                <a:latin typeface="Arial"/>
                <a:cs typeface="Arial"/>
              </a:rPr>
              <a:t>aggregating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or</a:t>
            </a:r>
            <a:r>
              <a:rPr sz="2600" spc="-1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i="1" spc="-85">
                <a:solidFill>
                  <a:srgbClr val="455F51"/>
                </a:solidFill>
                <a:latin typeface="Arial"/>
                <a:cs typeface="Arial"/>
              </a:rPr>
              <a:t>bagging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)</a:t>
            </a:r>
            <a:endParaRPr sz="2600">
              <a:latin typeface="Arial"/>
              <a:cs typeface="Arial"/>
            </a:endParaRPr>
          </a:p>
          <a:p>
            <a:pPr marL="561340" marR="426084" indent="-247650">
              <a:lnSpc>
                <a:spcPct val="100000"/>
              </a:lnSpc>
              <a:spcBef>
                <a:spcPts val="305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Randomize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subset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attributes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each 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step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allowed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choose</a:t>
            </a:r>
            <a:r>
              <a:rPr sz="2600" spc="-409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5">
                <a:solidFill>
                  <a:srgbClr val="455F51"/>
                </a:solidFill>
                <a:latin typeface="Arial"/>
                <a:cs typeface="Arial"/>
              </a:rPr>
              <a:t>from</a:t>
            </a:r>
            <a:endParaRPr sz="26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334391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54">
                <a:solidFill>
                  <a:srgbClr val="455F51"/>
                </a:solidFill>
                <a:latin typeface="Arial"/>
                <a:cs typeface="Arial"/>
              </a:rPr>
              <a:t>Random</a:t>
            </a:r>
            <a:r>
              <a:rPr sz="4000" b="0" spc="-29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45">
                <a:solidFill>
                  <a:srgbClr val="455F51"/>
                </a:solidFill>
                <a:latin typeface="Arial"/>
                <a:cs typeface="Arial"/>
              </a:rPr>
              <a:t>Forests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656576" y="3002279"/>
            <a:ext cx="4055364" cy="28194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92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9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430911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275">
                <a:solidFill>
                  <a:srgbClr val="FFFFFF"/>
                </a:solidFill>
                <a:latin typeface="Arial"/>
                <a:cs typeface="Arial"/>
              </a:rPr>
              <a:t>Ensemble</a:t>
            </a:r>
            <a:r>
              <a:rPr b="0" spc="-29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0" spc="-225">
                <a:solidFill>
                  <a:srgbClr val="FFFFFF"/>
                </a:solidFill>
                <a:latin typeface="Arial"/>
                <a:cs typeface="Arial"/>
              </a:rPr>
              <a:t>Learning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93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94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9382125" cy="138239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Random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Forests </a:t>
            </a:r>
            <a:r>
              <a:rPr sz="2800" spc="-195">
                <a:solidFill>
                  <a:srgbClr val="455F51"/>
                </a:solidFill>
                <a:latin typeface="Arial"/>
                <a:cs typeface="Arial"/>
              </a:rPr>
              <a:t>was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an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example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800" i="1" spc="-170">
                <a:solidFill>
                  <a:srgbClr val="455F51"/>
                </a:solidFill>
                <a:latin typeface="Arial"/>
                <a:cs typeface="Arial"/>
              </a:rPr>
              <a:t>ensemble</a:t>
            </a:r>
            <a:r>
              <a:rPr sz="2800" i="1" spc="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i="1" spc="-85">
                <a:solidFill>
                  <a:srgbClr val="455F51"/>
                </a:solidFill>
                <a:latin typeface="Arial"/>
                <a:cs typeface="Arial"/>
              </a:rPr>
              <a:t>learning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just </a:t>
            </a:r>
            <a:r>
              <a:rPr sz="2800" spc="-175">
                <a:solidFill>
                  <a:srgbClr val="455F51"/>
                </a:solidFill>
                <a:latin typeface="Arial"/>
                <a:cs typeface="Arial"/>
              </a:rPr>
              <a:t>means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we 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use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multiple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models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15">
                <a:solidFill>
                  <a:srgbClr val="455F51"/>
                </a:solidFill>
                <a:latin typeface="Arial"/>
                <a:cs typeface="Arial"/>
              </a:rPr>
              <a:t>try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solve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same  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problem,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let them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vote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3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results.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391477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54">
                <a:solidFill>
                  <a:srgbClr val="455F51"/>
                </a:solidFill>
                <a:latin typeface="Arial"/>
                <a:cs typeface="Arial"/>
              </a:rPr>
              <a:t>Ensemble</a:t>
            </a:r>
            <a:r>
              <a:rPr sz="4000" b="0" spc="-2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Learning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457188" y="3697223"/>
            <a:ext cx="5125212" cy="287731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94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95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2119"/>
            <a:ext cx="10523220" cy="4126229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268605" marR="1124585" indent="-256540">
              <a:lnSpc>
                <a:spcPts val="2810"/>
              </a:lnSpc>
              <a:spcBef>
                <a:spcPts val="45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Random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Forests </a:t>
            </a:r>
            <a:r>
              <a:rPr sz="2600" spc="-200">
                <a:solidFill>
                  <a:srgbClr val="455F51"/>
                </a:solidFill>
                <a:latin typeface="Arial"/>
                <a:cs typeface="Arial"/>
              </a:rPr>
              <a:t>uses </a:t>
            </a:r>
            <a:r>
              <a:rPr sz="2600" i="1" spc="-85">
                <a:solidFill>
                  <a:srgbClr val="455F51"/>
                </a:solidFill>
                <a:latin typeface="Arial"/>
                <a:cs typeface="Arial"/>
              </a:rPr>
              <a:t>bagging </a:t>
            </a:r>
            <a:r>
              <a:rPr sz="2600" spc="-60">
                <a:solidFill>
                  <a:srgbClr val="455F51"/>
                </a:solidFill>
                <a:latin typeface="Arial"/>
                <a:cs typeface="Arial"/>
              </a:rPr>
              <a:t>(bootstrap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aggregating)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600" spc="-2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implement 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ensemble</a:t>
            </a:r>
            <a:r>
              <a:rPr sz="2600" spc="-18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learning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ts val="2845"/>
              </a:lnSpc>
              <a:tabLst>
                <a:tab pos="561340"/>
              </a:tabLst>
            </a:pPr>
            <a:r>
              <a:rPr sz="24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400" spc="-95">
                <a:solidFill>
                  <a:srgbClr val="455F51"/>
                </a:solidFill>
                <a:latin typeface="Arial"/>
                <a:cs typeface="Arial"/>
              </a:rPr>
              <a:t>Many </a:t>
            </a:r>
            <a:r>
              <a:rPr sz="2400" spc="-105">
                <a:solidFill>
                  <a:srgbClr val="455F51"/>
                </a:solidFill>
                <a:latin typeface="Arial"/>
                <a:cs typeface="Arial"/>
              </a:rPr>
              <a:t>models </a:t>
            </a:r>
            <a:r>
              <a:rPr sz="2400" spc="-110">
                <a:solidFill>
                  <a:srgbClr val="455F51"/>
                </a:solidFill>
                <a:latin typeface="Arial"/>
                <a:cs typeface="Arial"/>
              </a:rPr>
              <a:t>are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built </a:t>
            </a:r>
            <a:r>
              <a:rPr sz="2400" spc="-105">
                <a:solidFill>
                  <a:srgbClr val="455F51"/>
                </a:solidFill>
                <a:latin typeface="Arial"/>
                <a:cs typeface="Arial"/>
              </a:rPr>
              <a:t>by </a:t>
            </a:r>
            <a:r>
              <a:rPr sz="2400" spc="-55">
                <a:solidFill>
                  <a:srgbClr val="455F51"/>
                </a:solidFill>
                <a:latin typeface="Arial"/>
                <a:cs typeface="Arial"/>
              </a:rPr>
              <a:t>training </a:t>
            </a:r>
            <a:r>
              <a:rPr sz="2400" spc="-75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400" spc="-70">
                <a:solidFill>
                  <a:srgbClr val="455F51"/>
                </a:solidFill>
                <a:latin typeface="Arial"/>
                <a:cs typeface="Arial"/>
              </a:rPr>
              <a:t>randomly-drawn </a:t>
            </a:r>
            <a:r>
              <a:rPr sz="2400" spc="-140">
                <a:solidFill>
                  <a:srgbClr val="455F51"/>
                </a:solidFill>
                <a:latin typeface="Arial"/>
                <a:cs typeface="Arial"/>
              </a:rPr>
              <a:t>subsets </a:t>
            </a:r>
            <a:r>
              <a:rPr sz="2400" spc="-4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400" spc="-40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95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endParaRPr sz="2400">
              <a:latin typeface="Arial"/>
              <a:cs typeface="Arial"/>
            </a:endParaRPr>
          </a:p>
          <a:p>
            <a:pPr marL="268605" marR="171450" indent="-256540">
              <a:lnSpc>
                <a:spcPts val="2810"/>
              </a:lnSpc>
              <a:spcBef>
                <a:spcPts val="34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i="1" spc="-110">
                <a:solidFill>
                  <a:srgbClr val="455F51"/>
                </a:solidFill>
                <a:latin typeface="Arial"/>
                <a:cs typeface="Arial"/>
              </a:rPr>
              <a:t>Boosting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an </a:t>
            </a:r>
            <a:r>
              <a:rPr sz="2600" spc="-60">
                <a:solidFill>
                  <a:srgbClr val="455F51"/>
                </a:solidFill>
                <a:latin typeface="Arial"/>
                <a:cs typeface="Arial"/>
              </a:rPr>
              <a:t>alternate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technique where 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each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subsequent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model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ensemble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boosts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attributes that 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address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mis-classified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by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31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previous 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model</a:t>
            </a:r>
            <a:endParaRPr sz="2600">
              <a:latin typeface="Arial"/>
              <a:cs typeface="Arial"/>
            </a:endParaRPr>
          </a:p>
          <a:p>
            <a:pPr marL="268605" marR="369570" indent="-256540">
              <a:lnSpc>
                <a:spcPts val="2810"/>
              </a:lnSpc>
              <a:spcBef>
                <a:spcPts val="29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spc="-229">
                <a:solidFill>
                  <a:srgbClr val="455F51"/>
                </a:solidFill>
                <a:latin typeface="Arial"/>
                <a:cs typeface="Arial"/>
              </a:rPr>
              <a:t>A </a:t>
            </a:r>
            <a:r>
              <a:rPr sz="2600" i="1" spc="-145">
                <a:solidFill>
                  <a:srgbClr val="455F51"/>
                </a:solidFill>
                <a:latin typeface="Arial"/>
                <a:cs typeface="Arial"/>
              </a:rPr>
              <a:t>bucket </a:t>
            </a:r>
            <a:r>
              <a:rPr sz="2600" i="1" spc="-55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i="1" spc="-135">
                <a:solidFill>
                  <a:srgbClr val="455F51"/>
                </a:solidFill>
                <a:latin typeface="Arial"/>
                <a:cs typeface="Arial"/>
              </a:rPr>
              <a:t>models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trains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several </a:t>
            </a:r>
            <a:r>
              <a:rPr sz="2600" spc="-50">
                <a:solidFill>
                  <a:srgbClr val="455F51"/>
                </a:solidFill>
                <a:latin typeface="Arial"/>
                <a:cs typeface="Arial"/>
              </a:rPr>
              <a:t>different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models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using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training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data,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and  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picks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one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works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best </a:t>
            </a:r>
            <a:r>
              <a:rPr sz="2600" spc="10">
                <a:solidFill>
                  <a:srgbClr val="455F51"/>
                </a:solidFill>
                <a:latin typeface="Arial"/>
                <a:cs typeface="Arial"/>
              </a:rPr>
              <a:t>with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test</a:t>
            </a:r>
            <a:r>
              <a:rPr sz="2600" spc="-30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data</a:t>
            </a:r>
            <a:endParaRPr sz="2600">
              <a:latin typeface="Arial"/>
              <a:cs typeface="Arial"/>
            </a:endParaRPr>
          </a:p>
          <a:p>
            <a:pPr marL="268605" marR="5080" indent="-256540">
              <a:lnSpc>
                <a:spcPts val="281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600" i="1" spc="-140">
                <a:solidFill>
                  <a:srgbClr val="455F51"/>
                </a:solidFill>
                <a:latin typeface="Arial"/>
                <a:cs typeface="Arial"/>
              </a:rPr>
              <a:t>Stacking 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runs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multiple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models at 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once </a:t>
            </a:r>
            <a:r>
              <a:rPr sz="2600" spc="-80">
                <a:solidFill>
                  <a:srgbClr val="455F51"/>
                </a:solidFill>
                <a:latin typeface="Arial"/>
                <a:cs typeface="Arial"/>
              </a:rPr>
              <a:t>on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data,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600" spc="-125">
                <a:solidFill>
                  <a:srgbClr val="455F51"/>
                </a:solidFill>
                <a:latin typeface="Arial"/>
                <a:cs typeface="Arial"/>
              </a:rPr>
              <a:t>combines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36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results 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together</a:t>
            </a:r>
            <a:endParaRPr sz="2600">
              <a:latin typeface="Arial"/>
              <a:cs typeface="Arial"/>
            </a:endParaRPr>
          </a:p>
          <a:p>
            <a:pPr marL="314325">
              <a:lnSpc>
                <a:spcPts val="2855"/>
              </a:lnSpc>
              <a:tabLst>
                <a:tab pos="561340"/>
              </a:tabLst>
            </a:pPr>
            <a:r>
              <a:rPr sz="24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400" spc="-155">
                <a:solidFill>
                  <a:srgbClr val="455F51"/>
                </a:solidFill>
                <a:latin typeface="Arial"/>
                <a:cs typeface="Arial"/>
              </a:rPr>
              <a:t>This </a:t>
            </a:r>
            <a:r>
              <a:rPr sz="2400" spc="-114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400" spc="-65">
                <a:solidFill>
                  <a:srgbClr val="455F51"/>
                </a:solidFill>
                <a:latin typeface="Arial"/>
                <a:cs typeface="Arial"/>
              </a:rPr>
              <a:t>how </a:t>
            </a:r>
            <a:r>
              <a:rPr sz="24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400" spc="-35">
                <a:solidFill>
                  <a:srgbClr val="455F51"/>
                </a:solidFill>
                <a:latin typeface="Arial"/>
                <a:cs typeface="Arial"/>
              </a:rPr>
              <a:t>Netflix </a:t>
            </a:r>
            <a:r>
              <a:rPr sz="2400" spc="-90">
                <a:solidFill>
                  <a:srgbClr val="455F51"/>
                </a:solidFill>
                <a:latin typeface="Arial"/>
                <a:cs typeface="Arial"/>
              </a:rPr>
              <a:t>prize </a:t>
            </a:r>
            <a:r>
              <a:rPr sz="2400" spc="-165">
                <a:solidFill>
                  <a:srgbClr val="455F51"/>
                </a:solidFill>
                <a:latin typeface="Arial"/>
                <a:cs typeface="Arial"/>
              </a:rPr>
              <a:t>was</a:t>
            </a:r>
            <a:r>
              <a:rPr sz="2400" spc="-3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400" spc="-50">
                <a:solidFill>
                  <a:srgbClr val="455F51"/>
                </a:solidFill>
                <a:latin typeface="Arial"/>
                <a:cs typeface="Arial"/>
              </a:rPr>
              <a:t>won!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391477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54">
                <a:solidFill>
                  <a:srgbClr val="455F51"/>
                </a:solidFill>
                <a:latin typeface="Arial"/>
                <a:cs typeface="Arial"/>
              </a:rPr>
              <a:t>Ensemble</a:t>
            </a:r>
            <a:r>
              <a:rPr sz="4000" b="0" spc="-27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04">
                <a:solidFill>
                  <a:srgbClr val="455F51"/>
                </a:solidFill>
                <a:latin typeface="Arial"/>
                <a:cs typeface="Arial"/>
              </a:rPr>
              <a:t>Learning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95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96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17018"/>
            <a:ext cx="10641330" cy="3957954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34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54">
                <a:solidFill>
                  <a:srgbClr val="455F51"/>
                </a:solidFill>
                <a:latin typeface="Arial"/>
                <a:cs typeface="Arial"/>
              </a:rPr>
              <a:t>Bayes </a:t>
            </a:r>
            <a:r>
              <a:rPr sz="2800" spc="-70">
                <a:solidFill>
                  <a:srgbClr val="455F51"/>
                </a:solidFill>
                <a:latin typeface="Arial"/>
                <a:cs typeface="Arial"/>
              </a:rPr>
              <a:t>Optimal</a:t>
            </a:r>
            <a:r>
              <a:rPr sz="28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Classifier</a:t>
            </a:r>
            <a:endParaRPr sz="28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Theoretically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best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600" spc="-55">
                <a:solidFill>
                  <a:srgbClr val="455F51"/>
                </a:solidFill>
                <a:latin typeface="Arial"/>
                <a:cs typeface="Arial"/>
              </a:rPr>
              <a:t>but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almost 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always</a:t>
            </a:r>
            <a:r>
              <a:rPr sz="2600" spc="1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impractical</a:t>
            </a:r>
            <a:endParaRPr sz="26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28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Bayesian 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Parameter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Averaging</a:t>
            </a:r>
            <a:endParaRPr sz="2800">
              <a:latin typeface="Arial"/>
              <a:cs typeface="Arial"/>
            </a:endParaRPr>
          </a:p>
          <a:p>
            <a:pPr marL="561340" marR="281940" indent="-247650">
              <a:lnSpc>
                <a:spcPct val="100000"/>
              </a:lnSpc>
              <a:spcBef>
                <a:spcPts val="32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Attempts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make </a:t>
            </a:r>
            <a:r>
              <a:rPr sz="2600" spc="-370">
                <a:solidFill>
                  <a:srgbClr val="455F51"/>
                </a:solidFill>
                <a:latin typeface="Arial"/>
                <a:cs typeface="Arial"/>
              </a:rPr>
              <a:t>BOC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practical 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– </a:t>
            </a:r>
            <a:r>
              <a:rPr sz="2600" spc="-5">
                <a:solidFill>
                  <a:srgbClr val="455F51"/>
                </a:solidFill>
                <a:latin typeface="Arial"/>
                <a:cs typeface="Arial"/>
              </a:rPr>
              <a:t>but </a:t>
            </a:r>
            <a:r>
              <a:rPr sz="2600" spc="-35">
                <a:solidFill>
                  <a:srgbClr val="455F51"/>
                </a:solidFill>
                <a:latin typeface="Arial"/>
                <a:cs typeface="Arial"/>
              </a:rPr>
              <a:t>it’s </a:t>
            </a:r>
            <a:r>
              <a:rPr sz="2600" spc="-20">
                <a:solidFill>
                  <a:srgbClr val="455F51"/>
                </a:solidFill>
                <a:latin typeface="Arial"/>
                <a:cs typeface="Arial"/>
              </a:rPr>
              <a:t>still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misunderstood,</a:t>
            </a:r>
            <a:r>
              <a:rPr sz="2600" spc="-5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susceptible 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5">
                <a:solidFill>
                  <a:srgbClr val="455F51"/>
                </a:solidFill>
                <a:latin typeface="Arial"/>
                <a:cs typeface="Arial"/>
              </a:rPr>
              <a:t>overfitting,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20">
                <a:solidFill>
                  <a:srgbClr val="455F51"/>
                </a:solidFill>
                <a:latin typeface="Arial"/>
                <a:cs typeface="Arial"/>
              </a:rPr>
              <a:t>and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5">
                <a:solidFill>
                  <a:srgbClr val="455F51"/>
                </a:solidFill>
                <a:latin typeface="Arial"/>
                <a:cs typeface="Arial"/>
              </a:rPr>
              <a:t>often</a:t>
            </a:r>
            <a:r>
              <a:rPr sz="2600" spc="-16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45">
                <a:solidFill>
                  <a:srgbClr val="455F51"/>
                </a:solidFill>
                <a:latin typeface="Arial"/>
                <a:cs typeface="Arial"/>
              </a:rPr>
              <a:t>outperformed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10">
                <a:solidFill>
                  <a:srgbClr val="455F51"/>
                </a:solidFill>
                <a:latin typeface="Arial"/>
                <a:cs typeface="Arial"/>
              </a:rPr>
              <a:t>by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simpler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bagging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approach</a:t>
            </a:r>
            <a:endParaRPr sz="2600">
              <a:latin typeface="Arial"/>
              <a:cs typeface="Arial"/>
            </a:endParaRPr>
          </a:p>
          <a:p>
            <a:pPr marL="268605" indent="-256540">
              <a:lnSpc>
                <a:spcPct val="100000"/>
              </a:lnSpc>
              <a:spcBef>
                <a:spcPts val="28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Bayesian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Model</a:t>
            </a:r>
            <a:r>
              <a:rPr sz="2800" spc="-8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Combination</a:t>
            </a:r>
            <a:endParaRPr sz="2800">
              <a:latin typeface="Arial"/>
              <a:cs typeface="Arial"/>
            </a:endParaRPr>
          </a:p>
          <a:p>
            <a:pPr marL="314325">
              <a:lnSpc>
                <a:spcPct val="100000"/>
              </a:lnSpc>
              <a:spcBef>
                <a:spcPts val="325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165">
                <a:solidFill>
                  <a:srgbClr val="455F51"/>
                </a:solidFill>
                <a:latin typeface="Arial"/>
                <a:cs typeface="Arial"/>
              </a:rPr>
              <a:t>Tries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600" spc="-155">
                <a:solidFill>
                  <a:srgbClr val="455F51"/>
                </a:solidFill>
                <a:latin typeface="Arial"/>
                <a:cs typeface="Arial"/>
              </a:rPr>
              <a:t>address </a:t>
            </a:r>
            <a:r>
              <a:rPr sz="2600" spc="-70">
                <a:solidFill>
                  <a:srgbClr val="455F51"/>
                </a:solidFill>
                <a:latin typeface="Arial"/>
                <a:cs typeface="Arial"/>
              </a:rPr>
              <a:t>all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 </a:t>
            </a:r>
            <a:r>
              <a:rPr sz="2600" spc="-90">
                <a:solidFill>
                  <a:srgbClr val="455F51"/>
                </a:solidFill>
                <a:latin typeface="Arial"/>
                <a:cs typeface="Arial"/>
              </a:rPr>
              <a:t>those</a:t>
            </a:r>
            <a:r>
              <a:rPr sz="2600" spc="-4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problems</a:t>
            </a:r>
            <a:endParaRPr sz="2600">
              <a:latin typeface="Arial"/>
              <a:cs typeface="Arial"/>
            </a:endParaRPr>
          </a:p>
          <a:p>
            <a:pPr marL="561340" marR="5080" indent="-247650">
              <a:lnSpc>
                <a:spcPct val="100000"/>
              </a:lnSpc>
              <a:spcBef>
                <a:spcPts val="300"/>
              </a:spcBef>
              <a:tabLst>
                <a:tab pos="561340"/>
              </a:tabLst>
            </a:pPr>
            <a:r>
              <a:rPr sz="2600">
                <a:solidFill>
                  <a:srgbClr val="62A437"/>
                </a:solidFill>
                <a:latin typeface="Georgia"/>
                <a:cs typeface="Georgia"/>
              </a:rPr>
              <a:t>▫	</a:t>
            </a:r>
            <a:r>
              <a:rPr sz="2600" spc="-85">
                <a:solidFill>
                  <a:srgbClr val="455F51"/>
                </a:solidFill>
                <a:latin typeface="Arial"/>
                <a:cs typeface="Arial"/>
              </a:rPr>
              <a:t>But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in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end,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it’s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60">
                <a:solidFill>
                  <a:srgbClr val="455F51"/>
                </a:solidFill>
                <a:latin typeface="Arial"/>
                <a:cs typeface="Arial"/>
              </a:rPr>
              <a:t>about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80">
                <a:solidFill>
                  <a:srgbClr val="455F51"/>
                </a:solidFill>
                <a:latin typeface="Arial"/>
                <a:cs typeface="Arial"/>
              </a:rPr>
              <a:t>same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245">
                <a:solidFill>
                  <a:srgbClr val="455F51"/>
                </a:solidFill>
                <a:latin typeface="Arial"/>
                <a:cs typeface="Arial"/>
              </a:rPr>
              <a:t>as</a:t>
            </a:r>
            <a:r>
              <a:rPr sz="26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using</a:t>
            </a:r>
            <a:r>
              <a:rPr sz="26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95">
                <a:solidFill>
                  <a:srgbClr val="455F51"/>
                </a:solidFill>
                <a:latin typeface="Arial"/>
                <a:cs typeface="Arial"/>
              </a:rPr>
              <a:t>cross-validation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6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5">
                <a:solidFill>
                  <a:srgbClr val="455F51"/>
                </a:solidFill>
                <a:latin typeface="Arial"/>
                <a:cs typeface="Arial"/>
              </a:rPr>
              <a:t>find</a:t>
            </a:r>
            <a:r>
              <a:rPr sz="2600" spc="-10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30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6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35">
                <a:solidFill>
                  <a:srgbClr val="455F51"/>
                </a:solidFill>
                <a:latin typeface="Arial"/>
                <a:cs typeface="Arial"/>
              </a:rPr>
              <a:t>best  </a:t>
            </a:r>
            <a:r>
              <a:rPr sz="2600" spc="-65">
                <a:solidFill>
                  <a:srgbClr val="455F51"/>
                </a:solidFill>
                <a:latin typeface="Arial"/>
                <a:cs typeface="Arial"/>
              </a:rPr>
              <a:t>combination </a:t>
            </a:r>
            <a:r>
              <a:rPr sz="2600" spc="-40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600" spc="-10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600" spc="-114">
                <a:solidFill>
                  <a:srgbClr val="455F51"/>
                </a:solidFill>
                <a:latin typeface="Arial"/>
                <a:cs typeface="Arial"/>
              </a:rPr>
              <a:t>models</a:t>
            </a:r>
            <a:endParaRPr sz="26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1067689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229">
                <a:solidFill>
                  <a:srgbClr val="455F51"/>
                </a:solidFill>
                <a:latin typeface="Arial"/>
                <a:cs typeface="Arial"/>
              </a:rPr>
              <a:t>Advanced </a:t>
            </a:r>
            <a:r>
              <a:rPr sz="4000" b="0" spc="-254">
                <a:solidFill>
                  <a:srgbClr val="455F51"/>
                </a:solidFill>
                <a:latin typeface="Arial"/>
                <a:cs typeface="Arial"/>
              </a:rPr>
              <a:t>Ensemble </a:t>
            </a:r>
            <a:r>
              <a:rPr sz="4000" b="0" spc="-185">
                <a:solidFill>
                  <a:srgbClr val="455F51"/>
                </a:solidFill>
                <a:latin typeface="Arial"/>
                <a:cs typeface="Arial"/>
              </a:rPr>
              <a:t>Learning: </a:t>
            </a:r>
            <a:r>
              <a:rPr sz="4000" b="0" spc="-355">
                <a:solidFill>
                  <a:srgbClr val="455F51"/>
                </a:solidFill>
                <a:latin typeface="Arial"/>
                <a:cs typeface="Arial"/>
              </a:rPr>
              <a:t>Ways </a:t>
            </a:r>
            <a:r>
              <a:rPr sz="4000" b="0" spc="4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4000" b="0" spc="-270">
                <a:solidFill>
                  <a:srgbClr val="455F51"/>
                </a:solidFill>
                <a:latin typeface="Arial"/>
                <a:cs typeface="Arial"/>
              </a:rPr>
              <a:t>Sound</a:t>
            </a:r>
            <a:r>
              <a:rPr sz="4000" b="0" spc="-31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45">
                <a:solidFill>
                  <a:srgbClr val="455F51"/>
                </a:solidFill>
                <a:latin typeface="Arial"/>
                <a:cs typeface="Arial"/>
              </a:rPr>
              <a:t>Smart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96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97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/>
          <p:nvPr/>
        </p:nvSpPr>
        <p:spPr>
          <a:xfrm>
            <a:off x="7213092" y="3893820"/>
            <a:ext cx="4979035" cy="3175"/>
          </a:xfrm>
          <a:custGeom>
            <a:rect l="l" t="t" r="r" b="b"/>
            <a:pathLst>
              <a:path w="4979034" h="3175">
                <a:moveTo>
                  <a:pt x="0" y="3047"/>
                </a:moveTo>
                <a:lnTo>
                  <a:pt x="4978908" y="3047"/>
                </a:lnTo>
                <a:lnTo>
                  <a:pt x="4978908" y="0"/>
                </a:lnTo>
                <a:lnTo>
                  <a:pt x="0" y="0"/>
                </a:lnTo>
                <a:lnTo>
                  <a:pt x="0" y="3047"/>
                </a:lnTo>
                <a:close/>
              </a:path>
            </a:pathLst>
          </a:custGeom>
          <a:solidFill>
            <a:srgbClr val="62A43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2192000" cy="4209415"/>
            <a:chExt cx="12192000" cy="4209415"/>
          </a:xfrm>
        </p:grpSpPr>
        <p:sp>
          <p:nvSpPr>
            <p:cNvPr id="4" name="object 4"/>
            <p:cNvSpPr/>
            <p:nvPr/>
          </p:nvSpPr>
          <p:spPr>
            <a:xfrm>
              <a:off x="7213092" y="3896867"/>
              <a:ext cx="4979035" cy="192405"/>
            </a:xfrm>
            <a:custGeom>
              <a:rect l="l" t="t" r="r" b="b"/>
              <a:pathLst>
                <a:path w="4979034" h="192404">
                  <a:moveTo>
                    <a:pt x="4978908" y="0"/>
                  </a:moveTo>
                  <a:lnTo>
                    <a:pt x="0" y="0"/>
                  </a:lnTo>
                  <a:lnTo>
                    <a:pt x="0" y="164592"/>
                  </a:lnTo>
                  <a:lnTo>
                    <a:pt x="0" y="192024"/>
                  </a:lnTo>
                  <a:lnTo>
                    <a:pt x="4978908" y="192024"/>
                  </a:lnTo>
                  <a:lnTo>
                    <a:pt x="4978908" y="164592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213092" y="4114800"/>
              <a:ext cx="4979035" cy="9525"/>
            </a:xfrm>
            <a:custGeom>
              <a:rect l="l" t="t" r="r" b="b"/>
              <a:pathLst>
                <a:path w="4979034" h="9525">
                  <a:moveTo>
                    <a:pt x="4978908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4978908" y="9143"/>
                  </a:lnTo>
                  <a:lnTo>
                    <a:pt x="4978908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13092" y="4165091"/>
              <a:ext cx="2621280" cy="18415"/>
            </a:xfrm>
            <a:custGeom>
              <a:rect l="l" t="t" r="r" b="b"/>
              <a:pathLst>
                <a:path w="2621279" h="18414">
                  <a:moveTo>
                    <a:pt x="2621279" y="0"/>
                  </a:moveTo>
                  <a:lnTo>
                    <a:pt x="0" y="0"/>
                  </a:lnTo>
                  <a:lnTo>
                    <a:pt x="0" y="18287"/>
                  </a:lnTo>
                  <a:lnTo>
                    <a:pt x="2621279" y="18287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213092" y="4200144"/>
              <a:ext cx="2621280" cy="9525"/>
            </a:xfrm>
            <a:custGeom>
              <a:rect l="l" t="t" r="r" b="b"/>
              <a:pathLst>
                <a:path w="2621279" h="9525">
                  <a:moveTo>
                    <a:pt x="2621279" y="0"/>
                  </a:moveTo>
                  <a:lnTo>
                    <a:pt x="0" y="0"/>
                  </a:lnTo>
                  <a:lnTo>
                    <a:pt x="0" y="9143"/>
                  </a:lnTo>
                  <a:lnTo>
                    <a:pt x="2621279" y="9143"/>
                  </a:lnTo>
                  <a:lnTo>
                    <a:pt x="2621279" y="0"/>
                  </a:lnTo>
                  <a:close/>
                </a:path>
              </a:pathLst>
            </a:custGeom>
            <a:solidFill>
              <a:srgbClr val="62A437">
                <a:alpha val="6509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7213092" y="3962400"/>
              <a:ext cx="4756785" cy="135890"/>
            </a:xfrm>
            <a:custGeom>
              <a:rect l="l" t="t" r="r" b="b"/>
              <a:pathLst>
                <a:path w="4756784" h="135889">
                  <a:moveTo>
                    <a:pt x="4084320" y="2032"/>
                  </a:moveTo>
                  <a:lnTo>
                    <a:pt x="4082288" y="0"/>
                  </a:lnTo>
                  <a:lnTo>
                    <a:pt x="2032" y="0"/>
                  </a:lnTo>
                  <a:lnTo>
                    <a:pt x="0" y="2032"/>
                  </a:lnTo>
                  <a:lnTo>
                    <a:pt x="0" y="25400"/>
                  </a:lnTo>
                  <a:lnTo>
                    <a:pt x="2032" y="27432"/>
                  </a:lnTo>
                  <a:lnTo>
                    <a:pt x="4082288" y="27432"/>
                  </a:lnTo>
                  <a:lnTo>
                    <a:pt x="4084320" y="25400"/>
                  </a:lnTo>
                  <a:lnTo>
                    <a:pt x="4084320" y="2032"/>
                  </a:lnTo>
                  <a:close/>
                </a:path>
                <a:path w="4756784" h="135889">
                  <a:moveTo>
                    <a:pt x="4756404" y="101727"/>
                  </a:moveTo>
                  <a:lnTo>
                    <a:pt x="4753737" y="99060"/>
                  </a:lnTo>
                  <a:lnTo>
                    <a:pt x="2625471" y="99060"/>
                  </a:lnTo>
                  <a:lnTo>
                    <a:pt x="2622804" y="101727"/>
                  </a:lnTo>
                  <a:lnTo>
                    <a:pt x="2622804" y="132969"/>
                  </a:lnTo>
                  <a:lnTo>
                    <a:pt x="2625471" y="135636"/>
                  </a:lnTo>
                  <a:lnTo>
                    <a:pt x="4753737" y="135636"/>
                  </a:lnTo>
                  <a:lnTo>
                    <a:pt x="4756404" y="132969"/>
                  </a:lnTo>
                  <a:lnTo>
                    <a:pt x="4756404" y="1017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0" y="3816095"/>
              <a:ext cx="12192000" cy="78105"/>
            </a:xfrm>
            <a:custGeom>
              <a:rect l="l" t="t" r="r" b="b"/>
              <a:pathLst>
                <a:path w="12192000" h="78104">
                  <a:moveTo>
                    <a:pt x="12192000" y="0"/>
                  </a:moveTo>
                  <a:lnTo>
                    <a:pt x="0" y="0"/>
                  </a:lnTo>
                  <a:lnTo>
                    <a:pt x="0" y="74676"/>
                  </a:lnTo>
                  <a:lnTo>
                    <a:pt x="0" y="77724"/>
                  </a:lnTo>
                  <a:lnTo>
                    <a:pt x="12192000" y="77724"/>
                  </a:lnTo>
                  <a:lnTo>
                    <a:pt x="12192000" y="7467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0" y="3701795"/>
              <a:ext cx="12192000" cy="189230"/>
            </a:xfrm>
            <a:custGeom>
              <a:rect l="l" t="t" r="r" b="b"/>
              <a:pathLst>
                <a:path w="12192000" h="189229">
                  <a:moveTo>
                    <a:pt x="12192000" y="0"/>
                  </a:moveTo>
                  <a:lnTo>
                    <a:pt x="8552688" y="0"/>
                  </a:lnTo>
                  <a:lnTo>
                    <a:pt x="0" y="0"/>
                  </a:lnTo>
                  <a:lnTo>
                    <a:pt x="0" y="114300"/>
                  </a:lnTo>
                  <a:lnTo>
                    <a:pt x="8552688" y="114300"/>
                  </a:lnTo>
                  <a:lnTo>
                    <a:pt x="8552688" y="188976"/>
                  </a:lnTo>
                  <a:lnTo>
                    <a:pt x="12192000" y="188976"/>
                  </a:lnTo>
                  <a:lnTo>
                    <a:pt x="12192000" y="114300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62A4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0" y="0"/>
              <a:ext cx="12192000" cy="3702050"/>
            </a:xfrm>
            <a:custGeom>
              <a:rect l="l" t="t" r="r" b="b"/>
              <a:pathLst>
                <a:path w="12192000" h="3702050">
                  <a:moveTo>
                    <a:pt x="12192000" y="0"/>
                  </a:moveTo>
                  <a:lnTo>
                    <a:pt x="0" y="0"/>
                  </a:lnTo>
                  <a:lnTo>
                    <a:pt x="0" y="3701796"/>
                  </a:lnTo>
                  <a:lnTo>
                    <a:pt x="12192000" y="3701796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455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688340" y="3107182"/>
            <a:ext cx="576326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b="0" spc="-200">
                <a:solidFill>
                  <a:srgbClr val="FFFFFF"/>
                </a:solidFill>
                <a:latin typeface="Arial"/>
                <a:cs typeface="Arial"/>
              </a:rPr>
              <a:t>Support Vector</a:t>
            </a:r>
            <a:r>
              <a:rPr b="0" spc="4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0" spc="-200">
                <a:solidFill>
                  <a:srgbClr val="FFFFFF"/>
                </a:solidFill>
                <a:latin typeface="Arial"/>
                <a:cs typeface="Arial"/>
              </a:rPr>
              <a:t>Machines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97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98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21509"/>
            <a:ext cx="10328910" cy="312737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268605" indent="-256540">
              <a:lnSpc>
                <a:spcPct val="100000"/>
              </a:lnSpc>
              <a:spcBef>
                <a:spcPts val="4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Works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well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for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classifying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higher-dimensional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(lots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800" spc="-3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features)</a:t>
            </a:r>
            <a:endParaRPr sz="2800">
              <a:latin typeface="Arial"/>
              <a:cs typeface="Arial"/>
            </a:endParaRPr>
          </a:p>
          <a:p>
            <a:pPr marL="268605" marR="292735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Finds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higher-dimensional </a:t>
            </a:r>
            <a:r>
              <a:rPr sz="2800" i="1" spc="-110">
                <a:solidFill>
                  <a:srgbClr val="455F51"/>
                </a:solidFill>
                <a:latin typeface="Arial"/>
                <a:cs typeface="Arial"/>
              </a:rPr>
              <a:t>support </a:t>
            </a:r>
            <a:r>
              <a:rPr sz="2800" i="1" spc="-135">
                <a:solidFill>
                  <a:srgbClr val="455F51"/>
                </a:solidFill>
                <a:latin typeface="Arial"/>
                <a:cs typeface="Arial"/>
              </a:rPr>
              <a:t>vectors </a:t>
            </a:r>
            <a:r>
              <a:rPr sz="2800" spc="-190">
                <a:solidFill>
                  <a:srgbClr val="455F51"/>
                </a:solidFill>
                <a:latin typeface="Arial"/>
                <a:cs typeface="Arial"/>
              </a:rPr>
              <a:t>across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which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85">
                <a:solidFill>
                  <a:srgbClr val="455F51"/>
                </a:solidFill>
                <a:latin typeface="Arial"/>
                <a:cs typeface="Arial"/>
              </a:rPr>
              <a:t>divide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(mathematically,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these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support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vectors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define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hyperplanes.  </a:t>
            </a:r>
            <a:r>
              <a:rPr sz="2800" spc="-180">
                <a:solidFill>
                  <a:srgbClr val="455F51"/>
                </a:solidFill>
                <a:latin typeface="Arial"/>
                <a:cs typeface="Arial"/>
              </a:rPr>
              <a:t>Needless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35">
                <a:solidFill>
                  <a:srgbClr val="455F51"/>
                </a:solidFill>
                <a:latin typeface="Arial"/>
                <a:cs typeface="Arial"/>
              </a:rPr>
              <a:t>say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I’m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not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going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25">
                <a:solidFill>
                  <a:srgbClr val="455F51"/>
                </a:solidFill>
                <a:latin typeface="Arial"/>
                <a:cs typeface="Arial"/>
              </a:rPr>
              <a:t>to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get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">
                <a:solidFill>
                  <a:srgbClr val="455F51"/>
                </a:solidFill>
                <a:latin typeface="Arial"/>
                <a:cs typeface="Arial"/>
              </a:rPr>
              <a:t>into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mathematical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details!)</a:t>
            </a:r>
            <a:endParaRPr sz="2800">
              <a:latin typeface="Arial"/>
              <a:cs typeface="Arial"/>
            </a:endParaRPr>
          </a:p>
          <a:p>
            <a:pPr marL="268605" marR="508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54">
                <a:solidFill>
                  <a:srgbClr val="455F51"/>
                </a:solidFill>
                <a:latin typeface="Arial"/>
                <a:cs typeface="Arial"/>
              </a:rPr>
              <a:t>Uses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something </a:t>
            </a:r>
            <a:r>
              <a:rPr sz="2800" spc="-120">
                <a:solidFill>
                  <a:srgbClr val="455F51"/>
                </a:solidFill>
                <a:latin typeface="Arial"/>
                <a:cs typeface="Arial"/>
              </a:rPr>
              <a:t>called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i="1" spc="-135">
                <a:solidFill>
                  <a:srgbClr val="455F51"/>
                </a:solidFill>
                <a:latin typeface="Arial"/>
                <a:cs typeface="Arial"/>
              </a:rPr>
              <a:t>kernel </a:t>
            </a:r>
            <a:r>
              <a:rPr sz="2800" i="1" spc="-30">
                <a:solidFill>
                  <a:srgbClr val="455F51"/>
                </a:solidFill>
                <a:latin typeface="Arial"/>
                <a:cs typeface="Arial"/>
              </a:rPr>
              <a:t>trick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represent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data </a:t>
            </a:r>
            <a:r>
              <a:rPr sz="2800" spc="-40">
                <a:solidFill>
                  <a:srgbClr val="455F51"/>
                </a:solidFill>
                <a:latin typeface="Arial"/>
                <a:cs typeface="Arial"/>
              </a:rPr>
              <a:t>in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higher- 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dimensional </a:t>
            </a:r>
            <a:r>
              <a:rPr sz="2800" spc="-220">
                <a:solidFill>
                  <a:srgbClr val="455F51"/>
                </a:solidFill>
                <a:latin typeface="Arial"/>
                <a:cs typeface="Arial"/>
              </a:rPr>
              <a:t>spaces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10">
                <a:solidFill>
                  <a:srgbClr val="455F51"/>
                </a:solidFill>
                <a:latin typeface="Arial"/>
                <a:cs typeface="Arial"/>
              </a:rPr>
              <a:t>find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hyperplanes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might </a:t>
            </a: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not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be 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apparent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in  </a:t>
            </a:r>
            <a:r>
              <a:rPr sz="2800" spc="-55">
                <a:solidFill>
                  <a:srgbClr val="455F51"/>
                </a:solidFill>
                <a:latin typeface="Arial"/>
                <a:cs typeface="Arial"/>
              </a:rPr>
              <a:t>lower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dimensions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523430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85">
                <a:solidFill>
                  <a:srgbClr val="455F51"/>
                </a:solidFill>
                <a:latin typeface="Arial"/>
                <a:cs typeface="Arial"/>
              </a:rPr>
              <a:t>Support </a:t>
            </a:r>
            <a:r>
              <a:rPr sz="4000" b="0" spc="-180">
                <a:solidFill>
                  <a:srgbClr val="455F51"/>
                </a:solidFill>
                <a:latin typeface="Arial"/>
                <a:cs typeface="Arial"/>
              </a:rPr>
              <a:t>Vector</a:t>
            </a:r>
            <a:r>
              <a:rPr sz="4000" b="0" spc="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185">
                <a:solidFill>
                  <a:srgbClr val="455F51"/>
                </a:solidFill>
                <a:latin typeface="Arial"/>
                <a:cs typeface="Arial"/>
              </a:rPr>
              <a:t>Machines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98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slides/slide99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xml="http://www.w3.org/XML/1998/namespace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object 2"/>
          <p:cNvSpPr txBox="1"/>
          <p:nvPr/>
        </p:nvSpPr>
        <p:spPr>
          <a:xfrm>
            <a:off x="798068" y="2260218"/>
            <a:ext cx="10680065" cy="177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68605" marR="5080" indent="-256540">
              <a:lnSpc>
                <a:spcPct val="100000"/>
              </a:lnSpc>
              <a:spcBef>
                <a:spcPts val="95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The </a:t>
            </a:r>
            <a:r>
              <a:rPr sz="2800" spc="-30">
                <a:solidFill>
                  <a:srgbClr val="455F51"/>
                </a:solidFill>
                <a:latin typeface="Arial"/>
                <a:cs typeface="Arial"/>
              </a:rPr>
              <a:t>important </a:t>
            </a:r>
            <a:r>
              <a:rPr sz="2800" spc="-25">
                <a:solidFill>
                  <a:srgbClr val="455F51"/>
                </a:solidFill>
                <a:latin typeface="Arial"/>
                <a:cs typeface="Arial"/>
              </a:rPr>
              <a:t>point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is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that </a:t>
            </a:r>
            <a:r>
              <a:rPr sz="2800" spc="-250">
                <a:solidFill>
                  <a:srgbClr val="455F51"/>
                </a:solidFill>
                <a:latin typeface="Arial"/>
                <a:cs typeface="Arial"/>
              </a:rPr>
              <a:t>SVM’s </a:t>
            </a:r>
            <a:r>
              <a:rPr sz="2800" spc="-95">
                <a:solidFill>
                  <a:srgbClr val="455F51"/>
                </a:solidFill>
                <a:latin typeface="Arial"/>
                <a:cs typeface="Arial"/>
              </a:rPr>
              <a:t>employ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some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advanced</a:t>
            </a:r>
            <a:r>
              <a:rPr sz="2800" spc="-2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90">
                <a:solidFill>
                  <a:srgbClr val="455F51"/>
                </a:solidFill>
                <a:latin typeface="Arial"/>
                <a:cs typeface="Arial"/>
              </a:rPr>
              <a:t>mathematical  </a:t>
            </a:r>
            <a:r>
              <a:rPr sz="2800" spc="-65">
                <a:solidFill>
                  <a:srgbClr val="455F51"/>
                </a:solidFill>
                <a:latin typeface="Arial"/>
                <a:cs typeface="Arial"/>
              </a:rPr>
              <a:t>trickery </a:t>
            </a:r>
            <a:r>
              <a:rPr sz="2800" spc="20">
                <a:solidFill>
                  <a:srgbClr val="455F51"/>
                </a:solidFill>
                <a:latin typeface="Arial"/>
                <a:cs typeface="Arial"/>
              </a:rPr>
              <a:t>to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cluster </a:t>
            </a:r>
            <a:r>
              <a:rPr sz="2800" spc="-105">
                <a:solidFill>
                  <a:srgbClr val="455F51"/>
                </a:solidFill>
                <a:latin typeface="Arial"/>
                <a:cs typeface="Arial"/>
              </a:rPr>
              <a:t>data, </a:t>
            </a:r>
            <a:r>
              <a:rPr sz="2800" spc="-135">
                <a:solidFill>
                  <a:srgbClr val="455F51"/>
                </a:solidFill>
                <a:latin typeface="Arial"/>
                <a:cs typeface="Arial"/>
              </a:rPr>
              <a:t>and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185">
                <a:solidFill>
                  <a:srgbClr val="455F51"/>
                </a:solidFill>
                <a:latin typeface="Arial"/>
                <a:cs typeface="Arial"/>
              </a:rPr>
              <a:t>can </a:t>
            </a:r>
            <a:r>
              <a:rPr sz="2800" spc="-110">
                <a:solidFill>
                  <a:srgbClr val="455F51"/>
                </a:solidFill>
                <a:latin typeface="Arial"/>
                <a:cs typeface="Arial"/>
              </a:rPr>
              <a:t>handle data </a:t>
            </a:r>
            <a:r>
              <a:rPr sz="2800" spc="-160">
                <a:solidFill>
                  <a:srgbClr val="455F51"/>
                </a:solidFill>
                <a:latin typeface="Arial"/>
                <a:cs typeface="Arial"/>
              </a:rPr>
              <a:t>sets </a:t>
            </a:r>
            <a:r>
              <a:rPr sz="2800" spc="10">
                <a:solidFill>
                  <a:srgbClr val="455F51"/>
                </a:solidFill>
                <a:latin typeface="Arial"/>
                <a:cs typeface="Arial"/>
              </a:rPr>
              <a:t>with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lots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of</a:t>
            </a:r>
            <a:r>
              <a:rPr sz="2800" spc="-4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00">
                <a:solidFill>
                  <a:srgbClr val="455F51"/>
                </a:solidFill>
                <a:latin typeface="Arial"/>
                <a:cs typeface="Arial"/>
              </a:rPr>
              <a:t>features.</a:t>
            </a:r>
            <a:endParaRPr sz="2800">
              <a:latin typeface="Arial"/>
              <a:cs typeface="Arial"/>
            </a:endParaRPr>
          </a:p>
          <a:p>
            <a:pPr marL="268605" marR="137160" indent="-256540">
              <a:lnSpc>
                <a:spcPct val="100000"/>
              </a:lnSpc>
              <a:spcBef>
                <a:spcPts val="300"/>
              </a:spcBef>
              <a:buClr>
                <a:srgbClr val="37A76E"/>
              </a:buClr>
              <a:buFont typeface="Georgia"/>
              <a:buChar char="•"/>
              <a:tabLst>
                <a:tab pos="269240"/>
              </a:tabLst>
            </a:pPr>
            <a:r>
              <a:rPr sz="2800" spc="-60">
                <a:solidFill>
                  <a:srgbClr val="455F51"/>
                </a:solidFill>
                <a:latin typeface="Arial"/>
                <a:cs typeface="Arial"/>
              </a:rPr>
              <a:t>It’s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also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45">
                <a:solidFill>
                  <a:srgbClr val="455F51"/>
                </a:solidFill>
                <a:latin typeface="Arial"/>
                <a:cs typeface="Arial"/>
              </a:rPr>
              <a:t>fairly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expensive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65">
                <a:solidFill>
                  <a:srgbClr val="455F51"/>
                </a:solidFill>
                <a:latin typeface="Arial"/>
                <a:cs typeface="Arial"/>
              </a:rPr>
              <a:t>–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“kernel</a:t>
            </a:r>
            <a:r>
              <a:rPr sz="2800" spc="-15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15">
                <a:solidFill>
                  <a:srgbClr val="455F51"/>
                </a:solidFill>
                <a:latin typeface="Arial"/>
                <a:cs typeface="Arial"/>
              </a:rPr>
              <a:t>trick”</a:t>
            </a:r>
            <a:r>
              <a:rPr sz="2800" spc="-12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is</a:t>
            </a:r>
            <a:r>
              <a:rPr sz="2800" spc="-14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35">
                <a:solidFill>
                  <a:srgbClr val="455F51"/>
                </a:solidFill>
                <a:latin typeface="Arial"/>
                <a:cs typeface="Arial"/>
              </a:rPr>
              <a:t>the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75">
                <a:solidFill>
                  <a:srgbClr val="455F51"/>
                </a:solidFill>
                <a:latin typeface="Arial"/>
                <a:cs typeface="Arial"/>
              </a:rPr>
              <a:t>only</a:t>
            </a:r>
            <a:r>
              <a:rPr sz="2800" spc="-15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0">
                <a:solidFill>
                  <a:srgbClr val="455F51"/>
                </a:solidFill>
                <a:latin typeface="Arial"/>
                <a:cs typeface="Arial"/>
              </a:rPr>
              <a:t>thing</a:t>
            </a:r>
            <a:r>
              <a:rPr sz="2800" spc="-114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5">
                <a:solidFill>
                  <a:srgbClr val="455F51"/>
                </a:solidFill>
                <a:latin typeface="Arial"/>
                <a:cs typeface="Arial"/>
              </a:rPr>
              <a:t>that</a:t>
            </a:r>
            <a:r>
              <a:rPr sz="2800" spc="-145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2800" spc="-200">
                <a:solidFill>
                  <a:srgbClr val="455F51"/>
                </a:solidFill>
                <a:latin typeface="Arial"/>
                <a:cs typeface="Arial"/>
              </a:rPr>
              <a:t>makes  </a:t>
            </a:r>
            <a:r>
              <a:rPr sz="2800" spc="5">
                <a:solidFill>
                  <a:srgbClr val="455F51"/>
                </a:solidFill>
                <a:latin typeface="Arial"/>
                <a:cs typeface="Arial"/>
              </a:rPr>
              <a:t>it </a:t>
            </a:r>
            <a:r>
              <a:rPr sz="2800" spc="-130">
                <a:solidFill>
                  <a:srgbClr val="455F51"/>
                </a:solidFill>
                <a:latin typeface="Arial"/>
                <a:cs typeface="Arial"/>
              </a:rPr>
              <a:t>possible.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8340" y="1326845"/>
            <a:ext cx="821690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Higher </a:t>
            </a:r>
            <a:r>
              <a:rPr sz="4000" b="0" spc="-195">
                <a:solidFill>
                  <a:srgbClr val="455F51"/>
                </a:solidFill>
                <a:latin typeface="Arial"/>
                <a:cs typeface="Arial"/>
              </a:rPr>
              <a:t>dimensions? </a:t>
            </a:r>
            <a:r>
              <a:rPr sz="4000" b="0" spc="-210">
                <a:solidFill>
                  <a:srgbClr val="455F51"/>
                </a:solidFill>
                <a:latin typeface="Arial"/>
                <a:cs typeface="Arial"/>
              </a:rPr>
              <a:t>Hyperplanes?</a:t>
            </a:r>
            <a:r>
              <a:rPr sz="4000" b="0" spc="-190">
                <a:solidFill>
                  <a:srgbClr val="455F51"/>
                </a:solidFill>
                <a:latin typeface="Arial"/>
                <a:cs typeface="Arial"/>
              </a:rPr>
              <a:t> </a:t>
            </a:r>
            <a:r>
              <a:rPr sz="4000" b="0" spc="-265">
                <a:solidFill>
                  <a:srgbClr val="455F51"/>
                </a:solidFill>
                <a:latin typeface="Arial"/>
                <a:cs typeface="Arial"/>
              </a:rPr>
              <a:t>Huh?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Copyright @ 2021 Vishnu Sivan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ts val="2315"/>
              </a:lnSpc>
            </a:pPr>
            <a:fld id="{81D60167-4931-47E6-BA6A-407CBD079E47}" type="slidenum">
              <a:rPr lang="en-IN" spc="-100" smtClean="0"/>
              <a:t>99</a:t>
            </a:fld>
            <a:endParaRPr lang="en-IN" spc="-100"/>
          </a:p>
        </p:txBody>
      </p:sp>
    </p:spTree>
  </p:cSld>
  <p:clrMapOvr>
    <a:masterClrMapping/>
  </p:clrMapOvr>
  <p:transition/>
  <p:timing/>
</p:sld>
</file>

<file path=ppt/tags/tag1.xml><?xml version="1.0" encoding="utf-8"?>
<p:tagLst xmlns:p="http://schemas.openxmlformats.org/presentationml/2006/main">
  <p:tag name="AS_NET" val="3.1.7"/>
  <p:tag name="AS_OS" val="Microsoft Windows NT 10.0.14393.0"/>
  <p:tag name="AS_RELEASE_DATE" val="2021.02.14"/>
  <p:tag name="AS_TITLE" val="Aspose.Slides for .NET Standard 2.0"/>
  <p:tag name="AS_VERSION" val="21.2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